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PT Sans Narrow" charset="0"/>
      <p:regular r:id="rId14"/>
      <p:bold r:id="rId15"/>
    </p:embeddedFont>
    <p:embeddedFont>
      <p:font typeface="Open Sans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‹Nº›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‹Nº›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n-GB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941300" y="1374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6.1 The Catholic Monarchs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2220450" y="2856025"/>
            <a:ext cx="5160300" cy="110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200"/>
              <a:t>Spain in the 15th and 16th Centuries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28600" y="17037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Foreign Policy: Marriage Alliances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-73750" y="1049950"/>
            <a:ext cx="41160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-GB" sz="1600"/>
              <a:t>Creation of international alliances through their children’s marriages.</a:t>
            </a:r>
            <a:br>
              <a:rPr lang="en-GB" sz="1600"/>
            </a:br>
            <a:r>
              <a:rPr lang="en-GB" sz="1200"/>
              <a:t>- Portuguese Crown</a:t>
            </a:r>
            <a:br>
              <a:rPr lang="en-GB" sz="1200"/>
            </a:br>
            <a:r>
              <a:rPr lang="en-GB" sz="1200"/>
              <a:t>- English Crown (Tudors)</a:t>
            </a:r>
            <a:br>
              <a:rPr lang="en-GB" sz="1200"/>
            </a:br>
            <a:r>
              <a:rPr lang="en-GB" sz="1200"/>
              <a:t>- Holy Roman Empire (Habsburgs of Austria)</a:t>
            </a:r>
            <a:br>
              <a:rPr lang="en-GB" sz="1200"/>
            </a:br>
            <a:endParaRPr lang="en-GB" sz="1200"/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-GB" sz="1600"/>
              <a:t>Powerful allies in war and diplomacy</a:t>
            </a:r>
            <a:br>
              <a:rPr lang="en-GB" sz="1600"/>
            </a:br>
            <a:r>
              <a:rPr lang="en-GB" sz="1600"/>
              <a:t>→</a:t>
            </a:r>
            <a:r>
              <a:rPr lang="en-GB" sz="1500"/>
              <a:t> sources of gold, weapons, influence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3174" y="877774"/>
            <a:ext cx="4749475" cy="408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7075" y="17037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Foreign Policy: Territorial Conquests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87000" y="1082412"/>
            <a:ext cx="32772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/>
              <a:t>Expansion into Africa, the Atlantic and Europe.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i="1"/>
              <a:t>Castilla</a:t>
            </a:r>
            <a:r>
              <a:rPr lang="en-GB" sz="1600"/>
              <a:t>: conquered fortresses in </a:t>
            </a:r>
            <a:r>
              <a:rPr lang="en-GB" sz="1600" b="1"/>
              <a:t>North Africa</a:t>
            </a:r>
            <a:r>
              <a:rPr lang="en-GB" sz="1600"/>
              <a:t> and expanded into the </a:t>
            </a:r>
            <a:r>
              <a:rPr lang="en-GB" sz="1600" b="1"/>
              <a:t>Atlantic</a:t>
            </a:r>
            <a:r>
              <a:rPr lang="en-GB" sz="1600"/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i="1"/>
              <a:t>Aragón</a:t>
            </a:r>
            <a:r>
              <a:rPr lang="en-GB" sz="1600"/>
              <a:t>: rivalry with France and continued expanding into </a:t>
            </a:r>
            <a:r>
              <a:rPr lang="en-GB" sz="1600" b="1"/>
              <a:t>Europe</a:t>
            </a:r>
            <a:r>
              <a:rPr lang="en-GB" sz="1600"/>
              <a:t>.</a:t>
            </a:r>
          </a:p>
        </p:txBody>
      </p:sp>
      <p:pic>
        <p:nvPicPr>
          <p:cNvPr id="141" name="Shape 141" descr="ma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7374" y="877774"/>
            <a:ext cx="5568074" cy="40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14200" y="9495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Context: Spain in the 15th Century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0" y="843558"/>
            <a:ext cx="8754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9900"/>
              </a:buClr>
            </a:pPr>
            <a:r>
              <a:rPr lang="en-GB" b="1" dirty="0">
                <a:solidFill>
                  <a:srgbClr val="FF9900"/>
                </a:solidFill>
              </a:rPr>
              <a:t>Beginning of the Modern Age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-"/>
            </a:pPr>
            <a:r>
              <a:rPr lang="en-GB" sz="1600" dirty="0"/>
              <a:t>Changes in the </a:t>
            </a:r>
            <a:r>
              <a:rPr lang="en-GB" sz="1600" b="1" dirty="0"/>
              <a:t>international panorama</a:t>
            </a:r>
            <a:r>
              <a:rPr lang="en-GB" sz="1600" dirty="0"/>
              <a:t> (</a:t>
            </a:r>
            <a:r>
              <a:rPr lang="en-GB" sz="1600" i="1" dirty="0"/>
              <a:t>disappearance of the Byzantine Empire, geographical discoveries, struggle for European hegemony</a:t>
            </a:r>
            <a:r>
              <a:rPr lang="en-GB" sz="1600" dirty="0"/>
              <a:t>).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-"/>
            </a:pPr>
            <a:r>
              <a:rPr lang="en-GB" sz="1600" dirty="0"/>
              <a:t>The </a:t>
            </a:r>
            <a:r>
              <a:rPr lang="en-GB" sz="1600" b="1" dirty="0"/>
              <a:t>feudal system</a:t>
            </a:r>
            <a:r>
              <a:rPr lang="en-GB" sz="1600" dirty="0"/>
              <a:t> entered a period of crisis (</a:t>
            </a:r>
            <a:r>
              <a:rPr lang="en-GB" sz="1600" i="1" dirty="0"/>
              <a:t>birth of authoritarian monarchies</a:t>
            </a:r>
            <a:r>
              <a:rPr lang="en-GB" sz="1600" dirty="0"/>
              <a:t>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sz="1600" dirty="0"/>
              <a:t>Beginning of </a:t>
            </a:r>
            <a:r>
              <a:rPr lang="en-GB" sz="1600" b="1" dirty="0"/>
              <a:t>Humanism</a:t>
            </a:r>
            <a:r>
              <a:rPr lang="en-GB" sz="1600" dirty="0"/>
              <a:t> and the </a:t>
            </a:r>
            <a:r>
              <a:rPr lang="en-GB" sz="1600" b="1" dirty="0"/>
              <a:t>Renaissance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457200" lvl="0" indent="-228600">
              <a:spcBef>
                <a:spcPts val="0"/>
              </a:spcBef>
              <a:buClr>
                <a:srgbClr val="FF9900"/>
              </a:buClr>
            </a:pPr>
            <a:r>
              <a:rPr lang="en-GB" b="1" dirty="0">
                <a:solidFill>
                  <a:srgbClr val="FF9900"/>
                </a:solidFill>
              </a:rPr>
              <a:t>The Catholic Monarchs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056" y="2931790"/>
            <a:ext cx="3897285" cy="2042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41150" y="995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Dynastic Union of Castilla and Aragón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0" y="699542"/>
            <a:ext cx="67002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-GB" sz="1600" b="1" dirty="0"/>
              <a:t>Isabella I of Castile </a:t>
            </a:r>
            <a:r>
              <a:rPr lang="en-GB" sz="1600" dirty="0"/>
              <a:t>(1451-1504) and </a:t>
            </a:r>
            <a:r>
              <a:rPr lang="en-GB" sz="1600" b="1" dirty="0"/>
              <a:t>Ferdinand II of Aragon</a:t>
            </a:r>
            <a:r>
              <a:rPr lang="en-GB" sz="1600" dirty="0"/>
              <a:t> (1452-1516)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-GB" sz="1600" b="1" dirty="0"/>
              <a:t>Married in 1469</a:t>
            </a:r>
            <a:r>
              <a:rPr lang="en-GB" sz="1600" dirty="0"/>
              <a:t> and began to unify the kingdom of Castile and the Crown of Aragon’s states.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-GB" sz="1600" dirty="0"/>
              <a:t>Complete </a:t>
            </a:r>
            <a:r>
              <a:rPr lang="en-GB" sz="1600" b="1" dirty="0"/>
              <a:t>unification</a:t>
            </a:r>
            <a:r>
              <a:rPr lang="en-GB" sz="1600" dirty="0"/>
              <a:t> in </a:t>
            </a:r>
            <a:r>
              <a:rPr lang="en-GB" sz="1600" b="1" dirty="0"/>
              <a:t>1479</a:t>
            </a:r>
            <a:r>
              <a:rPr lang="en-GB" sz="1600" dirty="0"/>
              <a:t> (birth of a Modern state)</a:t>
            </a:r>
          </a:p>
          <a:p>
            <a:pPr marL="457200" lvl="0" indent="-330200">
              <a:spcBef>
                <a:spcPts val="0"/>
              </a:spcBef>
              <a:buSzPct val="100000"/>
            </a:pPr>
            <a:r>
              <a:rPr lang="en-GB" sz="1600" b="1" dirty="0"/>
              <a:t>Only Dynastic Union</a:t>
            </a:r>
            <a:r>
              <a:rPr lang="en-GB" sz="1600" dirty="0"/>
              <a:t> - other than the Catholic Monarchs’ rule, </a:t>
            </a:r>
            <a:r>
              <a:rPr lang="en-GB" sz="1600" b="1" dirty="0"/>
              <a:t>nothing</a:t>
            </a:r>
            <a:r>
              <a:rPr lang="en-GB" sz="1600" dirty="0"/>
              <a:t> </a:t>
            </a:r>
            <a:r>
              <a:rPr lang="en-GB" sz="1600" b="1" dirty="0"/>
              <a:t>else</a:t>
            </a:r>
            <a:r>
              <a:rPr lang="en-GB" sz="1600" dirty="0"/>
              <a:t> </a:t>
            </a:r>
            <a:r>
              <a:rPr lang="en-GB" sz="1600" b="1" dirty="0"/>
              <a:t>in common</a:t>
            </a:r>
            <a:r>
              <a:rPr lang="en-GB" sz="1600" dirty="0"/>
              <a:t> (different institutions, laws, customs and currencies).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9650" y="1040350"/>
            <a:ext cx="2025599" cy="342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9872" y="3363838"/>
            <a:ext cx="2376264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65500" y="2668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Strengthening of the State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939500" y="2668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The Catholic Monarchs established an </a:t>
            </a:r>
            <a:r>
              <a:rPr lang="en-GB" b="1">
                <a:solidFill>
                  <a:srgbClr val="000000"/>
                </a:solidFill>
              </a:rPr>
              <a:t>authoritarian monarchy</a:t>
            </a:r>
            <a:r>
              <a:rPr lang="en-GB">
                <a:solidFill>
                  <a:srgbClr val="000000"/>
                </a:solidFill>
              </a:rPr>
              <a:t> and they c</a:t>
            </a:r>
            <a:r>
              <a:rPr lang="en-GB" b="1">
                <a:solidFill>
                  <a:srgbClr val="000000"/>
                </a:solidFill>
              </a:rPr>
              <a:t>ontrolled all powers</a:t>
            </a:r>
            <a:r>
              <a:rPr lang="en-GB">
                <a:solidFill>
                  <a:srgbClr val="000000"/>
                </a:solidFill>
              </a:rPr>
              <a:t> of the State. 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/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Three main ways: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-GB" sz="1400" b="1">
                <a:solidFill>
                  <a:srgbClr val="000000"/>
                </a:solidFill>
              </a:rPr>
              <a:t>Territorial Unification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-GB" sz="1400" b="1">
                <a:solidFill>
                  <a:srgbClr val="000000"/>
                </a:solidFill>
              </a:rPr>
              <a:t>Religious Unity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-GB" sz="1400" b="1">
                <a:solidFill>
                  <a:srgbClr val="000000"/>
                </a:solidFill>
              </a:rPr>
              <a:t>Establishment of the Modern State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75" y="2132000"/>
            <a:ext cx="4028576" cy="270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03975" y="14880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lphaUcPeriod"/>
            </a:pPr>
            <a:r>
              <a:rPr lang="en-GB"/>
              <a:t>Territorial Unification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203975" y="793350"/>
            <a:ext cx="81531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buSzPct val="100000"/>
            </a:pPr>
            <a:r>
              <a:rPr lang="en-GB" sz="1600"/>
              <a:t>Annexation of the Nasrid Kingdom of </a:t>
            </a:r>
            <a:r>
              <a:rPr lang="en-GB" sz="1600" b="1"/>
              <a:t>Granada</a:t>
            </a:r>
            <a:r>
              <a:rPr lang="en-GB" sz="1600"/>
              <a:t> (1492) by Castilla.</a:t>
            </a:r>
          </a:p>
          <a:p>
            <a:pPr marL="457200" lvl="0" indent="-330200" algn="just" rtl="0">
              <a:spcBef>
                <a:spcPts val="0"/>
              </a:spcBef>
              <a:buSzPct val="100000"/>
            </a:pPr>
            <a:r>
              <a:rPr lang="en-GB" sz="1600"/>
              <a:t>Annexation of the Kingdom of </a:t>
            </a:r>
            <a:r>
              <a:rPr lang="en-GB" sz="1600" b="1"/>
              <a:t>Navarre</a:t>
            </a:r>
            <a:r>
              <a:rPr lang="en-GB" sz="1600"/>
              <a:t> (1512) by Aragon.</a:t>
            </a:r>
          </a:p>
          <a:p>
            <a:pPr lvl="0" algn="just">
              <a:spcBef>
                <a:spcPts val="0"/>
              </a:spcBef>
              <a:buNone/>
            </a:pPr>
            <a:r>
              <a:rPr lang="en-GB" sz="1600" b="1"/>
              <a:t>Completed</a:t>
            </a:r>
            <a:r>
              <a:rPr lang="en-GB" sz="1600"/>
              <a:t> the (re)</a:t>
            </a:r>
            <a:r>
              <a:rPr lang="en-GB" sz="1600" b="1"/>
              <a:t>conquest</a:t>
            </a:r>
            <a:r>
              <a:rPr lang="en-GB" sz="1600"/>
              <a:t> of the Iberian Peninsula. Also </a:t>
            </a:r>
            <a:r>
              <a:rPr lang="en-GB" sz="1600" b="1"/>
              <a:t>prepared</a:t>
            </a:r>
            <a:r>
              <a:rPr lang="en-GB" sz="1600"/>
              <a:t> efforts for </a:t>
            </a:r>
            <a:r>
              <a:rPr lang="en-GB" sz="1600" b="1"/>
              <a:t>future unions with Portugal</a:t>
            </a:r>
            <a:r>
              <a:rPr lang="en-GB" sz="1600"/>
              <a:t> through marriage alliances. 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49" y="2495950"/>
            <a:ext cx="3911125" cy="234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9825" y="2173650"/>
            <a:ext cx="2494750" cy="26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57850" y="15777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B. Religious Unity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0875" y="374825"/>
            <a:ext cx="2746276" cy="194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637" y="2495448"/>
            <a:ext cx="2896751" cy="24075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03975" y="1017775"/>
            <a:ext cx="56847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buSzPct val="100000"/>
            </a:pPr>
            <a:r>
              <a:rPr lang="en-GB" sz="1600"/>
              <a:t>Creation of the</a:t>
            </a:r>
            <a:r>
              <a:rPr lang="en-GB" sz="1600" b="1"/>
              <a:t> Tribunal of the Inquisition </a:t>
            </a:r>
            <a:r>
              <a:rPr lang="en-GB" sz="1600"/>
              <a:t>(1478) - institution which ensured Catholic orthodoxy and pursued heretics and Judaizers. </a:t>
            </a:r>
            <a:br>
              <a:rPr lang="en-GB" sz="1600"/>
            </a:br>
            <a:endParaRPr lang="en-GB" sz="1600"/>
          </a:p>
          <a:p>
            <a:pPr marL="457200" lvl="0" indent="-330200" algn="just" rtl="0">
              <a:spcBef>
                <a:spcPts val="0"/>
              </a:spcBef>
              <a:buSzPct val="100000"/>
            </a:pPr>
            <a:r>
              <a:rPr lang="en-GB" sz="1600" b="1"/>
              <a:t>Forced</a:t>
            </a:r>
            <a:r>
              <a:rPr lang="en-GB" sz="1600"/>
              <a:t> both the </a:t>
            </a:r>
            <a:r>
              <a:rPr lang="en-GB" sz="1600" b="1"/>
              <a:t>Jews</a:t>
            </a:r>
            <a:r>
              <a:rPr lang="en-GB" sz="1600"/>
              <a:t> (1492) </a:t>
            </a:r>
            <a:r>
              <a:rPr lang="en-GB" sz="1600" b="1"/>
              <a:t>and</a:t>
            </a:r>
            <a:r>
              <a:rPr lang="en-GB" sz="1600"/>
              <a:t> Granada’s </a:t>
            </a:r>
            <a:r>
              <a:rPr lang="en-GB" sz="1600" b="1"/>
              <a:t>Mudejares</a:t>
            </a:r>
            <a:r>
              <a:rPr lang="en-GB" sz="1600"/>
              <a:t> (1500) to </a:t>
            </a:r>
            <a:r>
              <a:rPr lang="en-GB" sz="1600" b="1"/>
              <a:t>leave</a:t>
            </a:r>
            <a:r>
              <a:rPr lang="en-GB" sz="1600"/>
              <a:t> </a:t>
            </a:r>
            <a:r>
              <a:rPr lang="en-GB" sz="1600" b="1"/>
              <a:t>or convert</a:t>
            </a:r>
            <a:r>
              <a:rPr lang="en-GB" sz="1600"/>
              <a:t> to Catholicism. </a:t>
            </a:r>
            <a:br>
              <a:rPr lang="en-GB" sz="1600"/>
            </a:br>
            <a:endParaRPr lang="en-GB" sz="1600"/>
          </a:p>
          <a:p>
            <a:pPr marL="457200" lvl="0" indent="-330200" algn="just" rtl="0">
              <a:spcBef>
                <a:spcPts val="0"/>
              </a:spcBef>
              <a:buSzPct val="100000"/>
            </a:pPr>
            <a:r>
              <a:rPr lang="en-GB" sz="1600"/>
              <a:t>Often used “less than orthodox methods” (i.e. </a:t>
            </a:r>
            <a:r>
              <a:rPr lang="en-GB" sz="1600" b="1"/>
              <a:t>torture and mutilation</a:t>
            </a:r>
            <a:r>
              <a:rPr lang="en-GB" sz="1600"/>
              <a:t>) to achieve their aims.</a:t>
            </a:r>
            <a:br>
              <a:rPr lang="en-GB" sz="1600"/>
            </a:br>
            <a:r>
              <a:rPr lang="en-GB" sz="1600"/>
              <a:t>- Over 150,000 people charged with crimes</a:t>
            </a:r>
            <a:br>
              <a:rPr lang="en-GB" sz="1600"/>
            </a:br>
            <a:r>
              <a:rPr lang="en-GB" sz="1600"/>
              <a:t>- 5,000 people executed for heresy</a:t>
            </a:r>
          </a:p>
          <a:p>
            <a:pPr lvl="0" algn="just" rtl="0">
              <a:spcBef>
                <a:spcPts val="0"/>
              </a:spcBef>
              <a:buNone/>
            </a:pP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68075" y="1155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C. Establishment of the Modern State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27400" y="968175"/>
            <a:ext cx="86892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The CM imposed their </a:t>
            </a:r>
            <a:r>
              <a:rPr lang="en-GB" sz="1600" b="1" dirty="0"/>
              <a:t>authority over the nobility, clergy and municipalities</a:t>
            </a:r>
            <a:r>
              <a:rPr lang="en-GB" sz="1600" dirty="0"/>
              <a:t> - established an </a:t>
            </a:r>
            <a:r>
              <a:rPr lang="en-GB" sz="1600" b="1" dirty="0"/>
              <a:t>authoritarian monarchy.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/>
              <a:t>→ </a:t>
            </a:r>
            <a:r>
              <a:rPr lang="en-GB" sz="1600" dirty="0"/>
              <a:t>Reduced municipal autonomy and created a centralised government.</a:t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Also </a:t>
            </a:r>
            <a:r>
              <a:rPr lang="en-GB" sz="1600" b="1" dirty="0"/>
              <a:t>reformed the administration</a:t>
            </a:r>
            <a:r>
              <a:rPr lang="en-GB" sz="1600" dirty="0"/>
              <a:t>: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600" b="1" i="1" dirty="0"/>
              <a:t>Councils</a:t>
            </a:r>
            <a:r>
              <a:rPr lang="en-GB" sz="1600" dirty="0"/>
              <a:t> → administration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600" b="1" i="1" dirty="0" err="1"/>
              <a:t>Chancillerías</a:t>
            </a:r>
            <a:r>
              <a:rPr lang="en-GB" sz="1600" b="1" i="1" dirty="0"/>
              <a:t> / </a:t>
            </a:r>
            <a:r>
              <a:rPr lang="en-GB" sz="1600" b="1" i="1" dirty="0" err="1"/>
              <a:t>Audiencias</a:t>
            </a:r>
            <a:r>
              <a:rPr lang="en-GB" sz="1600" dirty="0"/>
              <a:t> [royal courts in Granada and Valladolid] → justice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600" b="1" i="1" dirty="0"/>
              <a:t>Santa </a:t>
            </a:r>
            <a:r>
              <a:rPr lang="en-GB" sz="1600" b="1" i="1" dirty="0" err="1"/>
              <a:t>Hermandad</a:t>
            </a:r>
            <a:r>
              <a:rPr lang="en-GB" sz="1600" dirty="0"/>
              <a:t> [Holy Brotherhood] → social order in rural areas</a:t>
            </a:r>
          </a:p>
          <a:p>
            <a:pPr marL="457200" lvl="0" indent="-3302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600" b="1" i="1" dirty="0"/>
              <a:t>Army</a:t>
            </a:r>
            <a:r>
              <a:rPr lang="en-GB" sz="1600" dirty="0"/>
              <a:t> → permanent and better organised (e.g. </a:t>
            </a:r>
            <a:r>
              <a:rPr lang="en-GB" sz="1600" dirty="0" err="1"/>
              <a:t>tercios</a:t>
            </a:r>
            <a:r>
              <a:rPr lang="en-GB" sz="1600" dirty="0"/>
              <a:t>)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6296" y="1394637"/>
            <a:ext cx="1680304" cy="2113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65500" y="384400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Expansion of Castile and Aragon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685700" y="599175"/>
            <a:ext cx="44583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❖"/>
            </a:pPr>
            <a:r>
              <a:rPr lang="en-GB" b="1"/>
              <a:t>Domestic Policy</a:t>
            </a:r>
            <a:r>
              <a:rPr lang="en-GB"/>
              <a:t/>
            </a:r>
            <a:br>
              <a:rPr lang="en-GB"/>
            </a:br>
            <a:r>
              <a:rPr lang="en-GB" sz="1400"/>
              <a:t>- Territorial Unification</a:t>
            </a:r>
            <a:br>
              <a:rPr lang="en-GB" sz="1400"/>
            </a:br>
            <a:r>
              <a:rPr lang="en-GB" sz="1400"/>
              <a:t>- Dominance of Catholicism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marL="457200" lvl="0" indent="-228600" rtl="0">
              <a:spcBef>
                <a:spcPts val="0"/>
              </a:spcBef>
              <a:buChar char="❖"/>
            </a:pPr>
            <a:r>
              <a:rPr lang="en-GB" b="1"/>
              <a:t>Foreign Policy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-"/>
            </a:pPr>
            <a:r>
              <a:rPr lang="en-GB" sz="1400"/>
              <a:t>Marriage Alliances</a:t>
            </a:r>
          </a:p>
          <a:p>
            <a:pPr marL="457200" lvl="0" indent="-317500" rtl="0">
              <a:spcBef>
                <a:spcPts val="0"/>
              </a:spcBef>
              <a:buSzPct val="100000"/>
              <a:buChar char="-"/>
            </a:pPr>
            <a:r>
              <a:rPr lang="en-GB" sz="1400"/>
              <a:t>Territorial Conquests</a:t>
            </a:r>
          </a:p>
        </p:txBody>
      </p:sp>
      <p:pic>
        <p:nvPicPr>
          <p:cNvPr id="119" name="Shape 119" descr="ccr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950" y="2154350"/>
            <a:ext cx="2903142" cy="277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20275" y="3720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Domestic Policy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33650" y="694675"/>
            <a:ext cx="88767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/>
              <a:t>Their aim was to create a </a:t>
            </a:r>
            <a:r>
              <a:rPr lang="en-GB" sz="1600" b="1"/>
              <a:t>centralised government</a:t>
            </a:r>
            <a:r>
              <a:rPr lang="en-GB" sz="1600"/>
              <a:t> and achieve </a:t>
            </a:r>
            <a:r>
              <a:rPr lang="en-GB" sz="1600" b="1"/>
              <a:t>territorial unification</a:t>
            </a:r>
            <a:r>
              <a:rPr lang="en-GB" sz="1600"/>
              <a:t>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/>
              <a:t>Religious and Political Unity. Two channels: (1) </a:t>
            </a:r>
            <a:r>
              <a:rPr lang="en-GB" sz="1600" b="1"/>
              <a:t>same religion</a:t>
            </a:r>
            <a:r>
              <a:rPr lang="en-GB" sz="1600"/>
              <a:t>, and (2) </a:t>
            </a:r>
            <a:r>
              <a:rPr lang="en-GB" sz="1600" b="1"/>
              <a:t>defeat enemies</a:t>
            </a:r>
            <a:r>
              <a:rPr lang="en-GB" sz="1600"/>
              <a:t>.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-GB" sz="1600" b="1" i="1"/>
              <a:t>Territorial Unification</a:t>
            </a:r>
            <a:r>
              <a:rPr lang="en-GB" sz="1600"/>
              <a:t>: conquered Granada (1492), Canarias (1496), and Navarra (1512).</a:t>
            </a:r>
            <a:br>
              <a:rPr lang="en-GB" sz="1600"/>
            </a:br>
            <a:endParaRPr lang="en-GB" sz="1600"/>
          </a:p>
          <a:p>
            <a:pPr marL="457200" lvl="0" indent="-330200">
              <a:spcBef>
                <a:spcPts val="0"/>
              </a:spcBef>
              <a:buSzPct val="100000"/>
            </a:pPr>
            <a:r>
              <a:rPr lang="en-GB" sz="1600" b="1" i="1"/>
              <a:t>Dominance of Catholicism</a:t>
            </a:r>
            <a:r>
              <a:rPr lang="en-GB" sz="1600"/>
              <a:t>: Spanish Inquisition (1478), Expulsion of the Jews (1492), Conversion of the Moriscos (1502). </a:t>
            </a:r>
          </a:p>
        </p:txBody>
      </p:sp>
      <p:pic>
        <p:nvPicPr>
          <p:cNvPr id="126" name="Shape 126" descr="granad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725" y="2998750"/>
            <a:ext cx="3324225" cy="190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religio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308" y="2998750"/>
            <a:ext cx="4262017" cy="190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Presentación en pantalla (16:9)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PT Sans Narrow</vt:lpstr>
      <vt:lpstr>Open Sans</vt:lpstr>
      <vt:lpstr>tropic</vt:lpstr>
      <vt:lpstr>6.1 The Catholic Monarchs</vt:lpstr>
      <vt:lpstr>Context: Spain in the 15th Century</vt:lpstr>
      <vt:lpstr>The Dynastic Union of Castilla and Aragón</vt:lpstr>
      <vt:lpstr>The Strengthening of the State</vt:lpstr>
      <vt:lpstr>Territorial Unification</vt:lpstr>
      <vt:lpstr>B. Religious Unity</vt:lpstr>
      <vt:lpstr>C. Establishment of the Modern State</vt:lpstr>
      <vt:lpstr>The Expansion of Castile and Aragon</vt:lpstr>
      <vt:lpstr>Domestic Policy</vt:lpstr>
      <vt:lpstr>Foreign Policy: Marriage Alliances</vt:lpstr>
      <vt:lpstr>Foreign Policy: Territorial Conquests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6.1 The Catholic Monarchs</dc:title>
  <cp:lastModifiedBy>Usuario</cp:lastModifiedBy>
  <cp:revision>2</cp:revision>
  <dcterms:modified xsi:type="dcterms:W3CDTF">2017-05-10T07:15:13Z</dcterms:modified>
</cp:coreProperties>
</file>