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C084-3BF0-404E-B43C-0874909FB2E0}" type="datetimeFigureOut">
              <a:rPr lang="es-ES" smtClean="0"/>
              <a:t>11/06/2017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477D-560F-4C6C-BA16-87BACB74265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n-US" dirty="0"/>
              <a:t>6.7 The art of the Golden </a:t>
            </a:r>
            <a:r>
              <a:rPr lang="en-US" dirty="0" smtClean="0"/>
              <a:t>Age</a:t>
            </a:r>
            <a:endParaRPr lang="es-ES" dirty="0"/>
          </a:p>
        </p:txBody>
      </p:sp>
      <p:pic>
        <p:nvPicPr>
          <p:cNvPr id="11266" name="Picture 2" descr="http://1.bp.blogspot.com/-k4LILZfHKqU/VWw-PraozRI/AAAAAAAAF-U/0mpDwGG-Da0/s1600/UNIVERSIDAD%2B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494772" cy="2370290"/>
          </a:xfrm>
          <a:prstGeom prst="rect">
            <a:avLst/>
          </a:prstGeom>
          <a:noFill/>
        </p:spPr>
      </p:pic>
      <p:pic>
        <p:nvPicPr>
          <p:cNvPr id="11268" name="Picture 4" descr="http://www.esacademic.com/pictures/eswiki/77/Matirio_de_San_Sebastian_(Alonso_Berruguet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785926"/>
            <a:ext cx="1704130" cy="4572056"/>
          </a:xfrm>
          <a:prstGeom prst="rect">
            <a:avLst/>
          </a:prstGeom>
          <a:noFill/>
        </p:spPr>
      </p:pic>
      <p:pic>
        <p:nvPicPr>
          <p:cNvPr id="11270" name="Picture 6" descr="https://upload.wikimedia.org/wikipedia/commons/thumb/1/19/El_Greco_-_The_Burial_of_the_Count_of_Orgazdetal1.jpg/600px-El_Greco_-_The_Burial_of_the_Count_of_Orgazdet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571500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Golden</a:t>
            </a:r>
            <a:r>
              <a:rPr lang="es-ES" sz="1800" dirty="0" smtClean="0"/>
              <a:t> </a:t>
            </a:r>
            <a:r>
              <a:rPr lang="es-ES" sz="1800" dirty="0" err="1" smtClean="0"/>
              <a:t>Age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flourishing</a:t>
            </a:r>
            <a:r>
              <a:rPr lang="es-ES" sz="1800" dirty="0" smtClean="0"/>
              <a:t> </a:t>
            </a:r>
            <a:r>
              <a:rPr lang="es-ES" sz="1800" dirty="0" err="1" smtClean="0"/>
              <a:t>period</a:t>
            </a:r>
            <a:r>
              <a:rPr lang="es-ES" sz="1800" dirty="0" smtClean="0"/>
              <a:t> of </a:t>
            </a:r>
            <a:r>
              <a:rPr lang="es-ES" sz="1800" dirty="0" err="1" smtClean="0"/>
              <a:t>Spanish</a:t>
            </a:r>
            <a:r>
              <a:rPr lang="es-ES" sz="1800" dirty="0" smtClean="0"/>
              <a:t> </a:t>
            </a:r>
            <a:r>
              <a:rPr lang="es-ES" sz="1800" dirty="0" err="1" smtClean="0"/>
              <a:t>culture</a:t>
            </a:r>
            <a:r>
              <a:rPr lang="es-ES" sz="1800" dirty="0" smtClean="0"/>
              <a:t>.</a:t>
            </a:r>
          </a:p>
          <a:p>
            <a:pPr>
              <a:buNone/>
            </a:pPr>
            <a:endParaRPr lang="es-ES" sz="1800" dirty="0"/>
          </a:p>
          <a:p>
            <a:pPr>
              <a:buNone/>
            </a:pPr>
            <a:r>
              <a:rPr lang="es-ES" sz="1800" b="1" dirty="0" err="1" smtClean="0"/>
              <a:t>When</a:t>
            </a:r>
            <a:r>
              <a:rPr lang="es-ES" sz="1800" b="1" dirty="0" smtClean="0"/>
              <a:t>? </a:t>
            </a:r>
            <a:r>
              <a:rPr lang="es-ES" sz="1800" dirty="0" smtClean="0"/>
              <a:t>16th and 17th </a:t>
            </a:r>
            <a:r>
              <a:rPr lang="es-ES" sz="1800" dirty="0" err="1" smtClean="0"/>
              <a:t>centuries</a:t>
            </a:r>
            <a:r>
              <a:rPr lang="es-ES" sz="1800" dirty="0" smtClean="0"/>
              <a:t>.</a:t>
            </a:r>
            <a:endParaRPr lang="es-ES" sz="1800" dirty="0"/>
          </a:p>
          <a:p>
            <a:pPr>
              <a:buNone/>
            </a:pPr>
            <a:r>
              <a:rPr lang="es-ES" sz="1800" b="1" dirty="0" err="1" smtClean="0"/>
              <a:t>Why</a:t>
            </a:r>
            <a:r>
              <a:rPr lang="es-ES" sz="1800" b="1" dirty="0" smtClean="0"/>
              <a:t>? </a:t>
            </a:r>
            <a:r>
              <a:rPr lang="es-ES" sz="1800" dirty="0" smtClean="0"/>
              <a:t>Spread of </a:t>
            </a:r>
            <a:r>
              <a:rPr lang="es-ES" sz="1800" dirty="0" err="1" smtClean="0"/>
              <a:t>Humanist</a:t>
            </a:r>
            <a:r>
              <a:rPr lang="es-ES" sz="1800" dirty="0" smtClean="0"/>
              <a:t> ideas and </a:t>
            </a:r>
            <a:r>
              <a:rPr lang="es-ES" sz="1800" dirty="0" err="1" smtClean="0"/>
              <a:t>universities</a:t>
            </a:r>
            <a:r>
              <a:rPr lang="es-ES" sz="1800" dirty="0" smtClean="0"/>
              <a:t> (Alcalá, Salamanca, Valladolid…).</a:t>
            </a:r>
          </a:p>
          <a:p>
            <a:pPr>
              <a:buNone/>
            </a:pPr>
            <a:r>
              <a:rPr lang="es-ES" sz="2000" b="1" dirty="0" err="1" smtClean="0"/>
              <a:t>Who</a:t>
            </a:r>
            <a:r>
              <a:rPr lang="es-ES" sz="2000" b="1" dirty="0" smtClean="0"/>
              <a:t>? </a:t>
            </a:r>
            <a:endParaRPr lang="es-ES" sz="20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00166" y="3071810"/>
          <a:ext cx="7429520" cy="344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5214942"/>
              </a:tblGrid>
              <a:tr h="37499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Area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Prominent</a:t>
                      </a:r>
                      <a:r>
                        <a:rPr lang="es-ES" dirty="0" smtClean="0"/>
                        <a:t> figures</a:t>
                      </a:r>
                      <a:endParaRPr lang="es-ES" dirty="0"/>
                    </a:p>
                  </a:txBody>
                  <a:tcPr/>
                </a:tc>
              </a:tr>
              <a:tr h="647243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Humanist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thinkers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Luis Vives, Beatriz</a:t>
                      </a:r>
                      <a:r>
                        <a:rPr lang="es-ES" baseline="0" dirty="0" smtClean="0"/>
                        <a:t> Galindo, Antonio de Nebrija</a:t>
                      </a:r>
                      <a:endParaRPr lang="es-ES" dirty="0"/>
                    </a:p>
                  </a:txBody>
                  <a:tcPr/>
                </a:tc>
              </a:tr>
              <a:tr h="924632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Writers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Garcilaso</a:t>
                      </a:r>
                      <a:r>
                        <a:rPr lang="es-ES" baseline="0" dirty="0" smtClean="0"/>
                        <a:t> de la Vega, Santa Teresa de Jesús, San Juan de la Cruz</a:t>
                      </a:r>
                      <a:endParaRPr lang="es-ES" dirty="0"/>
                    </a:p>
                  </a:txBody>
                  <a:tcPr/>
                </a:tc>
              </a:tr>
              <a:tr h="37499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Scientists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Miguel Servet</a:t>
                      </a:r>
                      <a:endParaRPr lang="es-ES" dirty="0"/>
                    </a:p>
                  </a:txBody>
                  <a:tcPr/>
                </a:tc>
              </a:tr>
              <a:tr h="37499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Architects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Juan de Herrera</a:t>
                      </a:r>
                      <a:endParaRPr lang="es-ES" dirty="0"/>
                    </a:p>
                  </a:txBody>
                  <a:tcPr/>
                </a:tc>
              </a:tr>
              <a:tr h="37499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Sculptors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Alonso </a:t>
                      </a:r>
                      <a:r>
                        <a:rPr lang="es-ES" dirty="0" err="1" smtClean="0"/>
                        <a:t>Berruguete</a:t>
                      </a:r>
                      <a:endParaRPr lang="es-ES" dirty="0"/>
                    </a:p>
                  </a:txBody>
                  <a:tcPr/>
                </a:tc>
              </a:tr>
              <a:tr h="374990">
                <a:tc>
                  <a:txBody>
                    <a:bodyPr/>
                    <a:lstStyle/>
                    <a:p>
                      <a:pPr algn="l"/>
                      <a:r>
                        <a:rPr lang="es-ES" b="1" dirty="0" err="1" smtClean="0"/>
                        <a:t>Painters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 Greco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454344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s-ES" b="1" u="sng" dirty="0" err="1" smtClean="0"/>
              <a:t>Renaissance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architecture</a:t>
            </a:r>
            <a:r>
              <a:rPr lang="es-ES" b="1" u="sng" dirty="0" smtClean="0"/>
              <a:t>:</a:t>
            </a:r>
          </a:p>
          <a:p>
            <a:pPr marL="514350" indent="-514350">
              <a:buNone/>
            </a:pPr>
            <a:endParaRPr lang="es-ES" sz="2200" dirty="0"/>
          </a:p>
          <a:p>
            <a:pPr>
              <a:buNone/>
            </a:pPr>
            <a:r>
              <a:rPr lang="es-ES" sz="2200" dirty="0" err="1" smtClean="0"/>
              <a:t>Inspired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</a:t>
            </a:r>
            <a:r>
              <a:rPr lang="es-ES" sz="2200" dirty="0" err="1" smtClean="0"/>
              <a:t>Italian</a:t>
            </a:r>
            <a:r>
              <a:rPr lang="es-ES" sz="2200" dirty="0" smtClean="0"/>
              <a:t> </a:t>
            </a:r>
            <a:r>
              <a:rPr lang="es-ES" sz="2200" dirty="0" err="1" smtClean="0"/>
              <a:t>models</a:t>
            </a:r>
            <a:r>
              <a:rPr lang="es-ES" sz="2200" dirty="0" smtClean="0"/>
              <a:t> and </a:t>
            </a:r>
            <a:r>
              <a:rPr lang="es-ES" sz="2200" dirty="0" err="1" smtClean="0"/>
              <a:t>distinguished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</a:t>
            </a:r>
            <a:r>
              <a:rPr lang="es-ES" sz="2200" dirty="0" err="1" smtClean="0"/>
              <a:t>three</a:t>
            </a:r>
            <a:r>
              <a:rPr lang="es-ES" sz="2200" dirty="0" smtClean="0"/>
              <a:t> </a:t>
            </a:r>
            <a:r>
              <a:rPr lang="es-ES" sz="2200" dirty="0" err="1" smtClean="0"/>
              <a:t>periods</a:t>
            </a:r>
            <a:r>
              <a:rPr lang="es-ES" sz="2200" dirty="0" smtClean="0"/>
              <a:t>:</a:t>
            </a:r>
          </a:p>
          <a:p>
            <a:pPr>
              <a:buNone/>
            </a:pPr>
            <a:endParaRPr lang="es-ES" sz="2200" dirty="0"/>
          </a:p>
          <a:p>
            <a:pPr>
              <a:buFontTx/>
              <a:buChar char="-"/>
            </a:pPr>
            <a:r>
              <a:rPr lang="es-ES" sz="2800" b="1" dirty="0" err="1" smtClean="0"/>
              <a:t>Plateresque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style</a:t>
            </a:r>
            <a:r>
              <a:rPr lang="es-ES" sz="2800" b="1" dirty="0" smtClean="0"/>
              <a:t> </a:t>
            </a:r>
            <a:r>
              <a:rPr lang="es-ES" sz="2200" dirty="0" smtClean="0"/>
              <a:t>(1500-1530): 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b="1" dirty="0" err="1" smtClean="0"/>
              <a:t>Mixed</a:t>
            </a:r>
            <a:r>
              <a:rPr lang="es-ES" sz="2200" dirty="0" smtClean="0"/>
              <a:t> </a:t>
            </a:r>
            <a:r>
              <a:rPr lang="es-ES" sz="2200" dirty="0" err="1" smtClean="0"/>
              <a:t>Gothic</a:t>
            </a:r>
            <a:r>
              <a:rPr lang="es-ES" sz="2200" dirty="0" smtClean="0"/>
              <a:t> and </a:t>
            </a:r>
            <a:r>
              <a:rPr lang="es-ES" sz="2200" dirty="0" err="1" smtClean="0"/>
              <a:t>Renaissance</a:t>
            </a:r>
            <a:r>
              <a:rPr lang="es-ES" sz="2200" dirty="0" smtClean="0"/>
              <a:t> </a:t>
            </a:r>
            <a:r>
              <a:rPr lang="es-ES" sz="2200" dirty="0" err="1" smtClean="0"/>
              <a:t>decoration</a:t>
            </a:r>
            <a:r>
              <a:rPr lang="es-ES" sz="2200" dirty="0"/>
              <a:t>,</a:t>
            </a:r>
            <a:endParaRPr lang="es-ES" sz="2200" dirty="0" smtClean="0"/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Façades</a:t>
            </a:r>
            <a:r>
              <a:rPr lang="es-ES" sz="2200" dirty="0" smtClean="0"/>
              <a:t> </a:t>
            </a:r>
            <a:r>
              <a:rPr lang="es-ES" sz="2200" dirty="0" err="1" smtClean="0"/>
              <a:t>with</a:t>
            </a:r>
            <a:r>
              <a:rPr lang="es-ES" sz="2200" dirty="0" smtClean="0"/>
              <a:t> </a:t>
            </a:r>
            <a:r>
              <a:rPr lang="es-ES" sz="2200" b="1" dirty="0" err="1" smtClean="0"/>
              <a:t>medallions</a:t>
            </a:r>
            <a:r>
              <a:rPr lang="es-ES" sz="2200" dirty="0" smtClean="0"/>
              <a:t> and </a:t>
            </a:r>
            <a:r>
              <a:rPr lang="es-ES" sz="2200" b="1" dirty="0" err="1" smtClean="0"/>
              <a:t>shields</a:t>
            </a:r>
            <a:r>
              <a:rPr lang="es-ES" sz="22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It</a:t>
            </a:r>
            <a:r>
              <a:rPr lang="es-ES" sz="2200" dirty="0" smtClean="0"/>
              <a:t> </a:t>
            </a:r>
            <a:r>
              <a:rPr lang="es-ES" sz="2200" dirty="0" err="1" smtClean="0"/>
              <a:t>simulates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work</a:t>
            </a:r>
            <a:r>
              <a:rPr lang="es-ES" sz="2200" dirty="0" smtClean="0"/>
              <a:t> of a </a:t>
            </a:r>
            <a:r>
              <a:rPr lang="es-ES" sz="2200" b="1" dirty="0" err="1" smtClean="0"/>
              <a:t>silversmith</a:t>
            </a:r>
            <a:r>
              <a:rPr lang="es-ES" sz="2200" dirty="0" smtClean="0"/>
              <a:t> </a:t>
            </a:r>
          </a:p>
          <a:p>
            <a:pPr lvl="1">
              <a:buNone/>
            </a:pPr>
            <a:r>
              <a:rPr lang="es-ES" sz="2200" dirty="0" smtClean="0"/>
              <a:t>(</a:t>
            </a:r>
            <a:r>
              <a:rPr lang="es-ES" sz="2200" i="1" dirty="0" smtClean="0"/>
              <a:t>platero</a:t>
            </a:r>
            <a:r>
              <a:rPr lang="es-ES" sz="2200" dirty="0" smtClean="0"/>
              <a:t>).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University</a:t>
            </a:r>
            <a:r>
              <a:rPr lang="es-ES" sz="2200" dirty="0" smtClean="0"/>
              <a:t> of Salamanca.</a:t>
            </a:r>
            <a:endParaRPr lang="es-ES" sz="2200" dirty="0"/>
          </a:p>
        </p:txBody>
      </p:sp>
      <p:pic>
        <p:nvPicPr>
          <p:cNvPr id="14338" name="Picture 2" descr="http://mupart.uv.es/ajax/file/oid/903/fid/1807/fachada-universidad-salam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714488"/>
            <a:ext cx="2071670" cy="3107506"/>
          </a:xfrm>
          <a:prstGeom prst="rect">
            <a:avLst/>
          </a:prstGeom>
          <a:noFill/>
        </p:spPr>
      </p:pic>
      <p:pic>
        <p:nvPicPr>
          <p:cNvPr id="14340" name="Picture 4" descr="http://viajerosblog.com/wp-content/uploads/2012/03/Universidad-Salmanca-decoraci%C3%B3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929198"/>
            <a:ext cx="2571736" cy="1710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26860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800" b="1" dirty="0" err="1" smtClean="0"/>
              <a:t>Classicism</a:t>
            </a:r>
            <a:r>
              <a:rPr lang="es-ES" sz="2200" dirty="0" smtClean="0"/>
              <a:t> (1530-1560): </a:t>
            </a:r>
          </a:p>
          <a:p>
            <a:pPr>
              <a:buNone/>
            </a:pPr>
            <a:endParaRPr lang="es-ES" sz="2200" dirty="0" smtClean="0"/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Elements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Italian</a:t>
            </a:r>
            <a:r>
              <a:rPr lang="es-ES" sz="2200" dirty="0" smtClean="0"/>
              <a:t> </a:t>
            </a:r>
            <a:r>
              <a:rPr lang="es-ES" sz="2200" dirty="0" err="1" smtClean="0"/>
              <a:t>Renaissance</a:t>
            </a:r>
            <a:r>
              <a:rPr lang="es-ES" sz="2200" dirty="0" smtClean="0"/>
              <a:t> </a:t>
            </a:r>
            <a:r>
              <a:rPr lang="es-ES" sz="2200" dirty="0" err="1" smtClean="0"/>
              <a:t>architecture</a:t>
            </a:r>
            <a:r>
              <a:rPr lang="es-ES" sz="2200" dirty="0" smtClean="0"/>
              <a:t> </a:t>
            </a:r>
            <a:r>
              <a:rPr lang="es-ES" sz="2200" dirty="0" err="1" smtClean="0"/>
              <a:t>but</a:t>
            </a:r>
            <a:r>
              <a:rPr lang="es-ES" sz="2200" dirty="0" smtClean="0"/>
              <a:t> </a:t>
            </a:r>
            <a:r>
              <a:rPr lang="es-ES" sz="2200" dirty="0" err="1" smtClean="0"/>
              <a:t>simplified</a:t>
            </a:r>
            <a:r>
              <a:rPr lang="es-ES" sz="22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palace</a:t>
            </a:r>
            <a:r>
              <a:rPr lang="es-ES" sz="2200" dirty="0" smtClean="0"/>
              <a:t> of Charles I in Granada and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University</a:t>
            </a:r>
            <a:r>
              <a:rPr lang="es-ES" sz="2200" dirty="0" smtClean="0"/>
              <a:t> of Alcalá de Henares.</a:t>
            </a:r>
          </a:p>
        </p:txBody>
      </p:sp>
      <p:pic>
        <p:nvPicPr>
          <p:cNvPr id="16386" name="Picture 2" descr="https://upload.wikimedia.org/wikipedia/commons/thumb/a/af/Palacio_de_Carlos_V_%28Granada%2C_Spain%29.jpg/300px-Palacio_de_Carlos_V_%28Granada%2C_Spai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2857500" cy="2143125"/>
          </a:xfrm>
          <a:prstGeom prst="rect">
            <a:avLst/>
          </a:prstGeom>
          <a:noFill/>
        </p:spPr>
      </p:pic>
      <p:pic>
        <p:nvPicPr>
          <p:cNvPr id="16388" name="Picture 4" descr="http://arte.laguia2000.com/wp-content/uploads/2012/12/palacio-de-carlos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464088"/>
            <a:ext cx="2857520" cy="2140542"/>
          </a:xfrm>
          <a:prstGeom prst="rect">
            <a:avLst/>
          </a:prstGeom>
          <a:noFill/>
        </p:spPr>
      </p:pic>
      <p:pic>
        <p:nvPicPr>
          <p:cNvPr id="8" name="Picture 2" descr="http://1.bp.blogspot.com/-k4LILZfHKqU/VWw-PraozRI/AAAAAAAAF-U/0mpDwGG-Da0/s1600/UNIVERSIDAD%2B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000372"/>
            <a:ext cx="2571736" cy="135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26860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800" b="1" dirty="0" err="1" smtClean="0"/>
              <a:t>Herrerian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style</a:t>
            </a:r>
            <a:r>
              <a:rPr lang="es-ES" sz="2200" dirty="0" smtClean="0"/>
              <a:t> (1560-1600): </a:t>
            </a:r>
          </a:p>
          <a:p>
            <a:pPr>
              <a:buNone/>
            </a:pPr>
            <a:endParaRPr lang="es-ES" sz="2200" dirty="0" smtClean="0"/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Developed</a:t>
            </a:r>
            <a:r>
              <a:rPr lang="es-ES" sz="2200" dirty="0" smtClean="0"/>
              <a:t> </a:t>
            </a:r>
            <a:r>
              <a:rPr lang="es-ES" sz="2200" dirty="0" err="1" smtClean="0"/>
              <a:t>by</a:t>
            </a:r>
            <a:r>
              <a:rPr lang="es-ES" sz="2200" dirty="0" smtClean="0"/>
              <a:t> Juan de Herrera,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smtClean="0"/>
              <a:t>Simple </a:t>
            </a:r>
            <a:r>
              <a:rPr lang="es-ES" sz="2200" dirty="0" err="1" smtClean="0"/>
              <a:t>forms</a:t>
            </a:r>
            <a:r>
              <a:rPr lang="es-ES" sz="2200" dirty="0" smtClean="0"/>
              <a:t>, </a:t>
            </a:r>
            <a:r>
              <a:rPr lang="es-ES" sz="2200" dirty="0" err="1" smtClean="0"/>
              <a:t>slate</a:t>
            </a:r>
            <a:r>
              <a:rPr lang="es-ES" sz="2200" dirty="0" smtClean="0"/>
              <a:t> </a:t>
            </a:r>
            <a:r>
              <a:rPr lang="es-ES" sz="2200" dirty="0" err="1" smtClean="0"/>
              <a:t>roofs</a:t>
            </a:r>
            <a:r>
              <a:rPr lang="es-ES" sz="2200" dirty="0" smtClean="0"/>
              <a:t> and </a:t>
            </a:r>
            <a:r>
              <a:rPr lang="es-ES" sz="2200" dirty="0" err="1" smtClean="0"/>
              <a:t>scarce</a:t>
            </a:r>
            <a:r>
              <a:rPr lang="es-ES" sz="2200" dirty="0" smtClean="0"/>
              <a:t> </a:t>
            </a:r>
            <a:r>
              <a:rPr lang="es-ES" sz="2200" dirty="0" err="1" smtClean="0"/>
              <a:t>decoration</a:t>
            </a:r>
            <a:r>
              <a:rPr lang="es-ES" sz="22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Monastery-palace</a:t>
            </a:r>
            <a:r>
              <a:rPr lang="es-ES" sz="2200" dirty="0" smtClean="0"/>
              <a:t> of El Escorial.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4324344" cy="28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https://www.asturnatura.com/Imagenes/lugares/2926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239" y="3929066"/>
            <a:ext cx="43347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434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ES" b="1" u="sng" dirty="0" err="1" smtClean="0"/>
              <a:t>Renaissance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sculpture</a:t>
            </a:r>
            <a:r>
              <a:rPr lang="es-ES" b="1" u="sng" dirty="0" smtClean="0"/>
              <a:t>:</a:t>
            </a:r>
          </a:p>
          <a:p>
            <a:pPr marL="514350" indent="-514350">
              <a:buNone/>
            </a:pPr>
            <a:endParaRPr lang="es-ES" sz="2200" dirty="0"/>
          </a:p>
          <a:p>
            <a:pPr>
              <a:buNone/>
            </a:pPr>
            <a:r>
              <a:rPr lang="es-ES" sz="2200" dirty="0" smtClean="0"/>
              <a:t> </a:t>
            </a:r>
            <a:r>
              <a:rPr lang="es-ES" sz="2200" dirty="0" err="1" smtClean="0"/>
              <a:t>Characteristics</a:t>
            </a:r>
            <a:r>
              <a:rPr lang="es-ES" sz="22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s-ES" sz="1800" dirty="0" err="1" smtClean="0"/>
              <a:t>Distinctive</a:t>
            </a:r>
            <a:r>
              <a:rPr lang="es-ES" sz="1800" dirty="0" smtClean="0"/>
              <a:t> </a:t>
            </a:r>
            <a:r>
              <a:rPr lang="es-ES" sz="1800" dirty="0" err="1" smtClean="0"/>
              <a:t>style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b="1" dirty="0" err="1" smtClean="0"/>
              <a:t>polychromed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wooden</a:t>
            </a:r>
            <a:r>
              <a:rPr lang="es-ES" sz="1800" b="1" dirty="0" smtClean="0"/>
              <a:t> </a:t>
            </a:r>
            <a:r>
              <a:rPr lang="es-ES" sz="1800" dirty="0" err="1" smtClean="0"/>
              <a:t>sculptures</a:t>
            </a:r>
            <a:r>
              <a:rPr lang="es-ES" sz="18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s-ES" sz="1800" dirty="0" err="1" smtClean="0"/>
              <a:t>Intended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altarpieces</a:t>
            </a:r>
            <a:r>
              <a:rPr lang="es-ES" sz="1800" dirty="0" smtClean="0"/>
              <a:t> </a:t>
            </a:r>
            <a:r>
              <a:rPr lang="es-ES" sz="1800" dirty="0" err="1" smtClean="0"/>
              <a:t>or</a:t>
            </a:r>
            <a:r>
              <a:rPr lang="es-ES" sz="1800" dirty="0" smtClean="0"/>
              <a:t> </a:t>
            </a:r>
            <a:r>
              <a:rPr lang="es-ES" sz="1800" dirty="0" err="1" smtClean="0"/>
              <a:t>religious</a:t>
            </a:r>
            <a:r>
              <a:rPr lang="es-ES" sz="1800" dirty="0" smtClean="0"/>
              <a:t> </a:t>
            </a:r>
            <a:r>
              <a:rPr lang="es-ES" sz="1800" dirty="0" err="1" smtClean="0"/>
              <a:t>processions</a:t>
            </a:r>
            <a:r>
              <a:rPr lang="es-ES" sz="1800" dirty="0"/>
              <a:t>;</a:t>
            </a:r>
            <a:endParaRPr lang="es-ES" sz="1800" dirty="0" smtClean="0"/>
          </a:p>
          <a:p>
            <a:pPr lvl="1">
              <a:buFont typeface="Wingdings" pitchFamily="2" charset="2"/>
              <a:buChar char="§"/>
            </a:pPr>
            <a:r>
              <a:rPr lang="es-ES" sz="1800" dirty="0" err="1" smtClean="0"/>
              <a:t>Dramatic</a:t>
            </a:r>
            <a:r>
              <a:rPr lang="es-ES" sz="1800" dirty="0" smtClean="0"/>
              <a:t> </a:t>
            </a:r>
            <a:r>
              <a:rPr lang="es-ES" sz="1800" dirty="0" err="1" smtClean="0"/>
              <a:t>religious</a:t>
            </a:r>
            <a:r>
              <a:rPr lang="es-ES" sz="1800" dirty="0" smtClean="0"/>
              <a:t> </a:t>
            </a:r>
            <a:r>
              <a:rPr lang="es-ES" sz="1800" dirty="0" err="1" smtClean="0"/>
              <a:t>themes</a:t>
            </a:r>
            <a:r>
              <a:rPr lang="es-ES" sz="18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s-ES" sz="1800" dirty="0" err="1" smtClean="0"/>
              <a:t>Expression</a:t>
            </a:r>
            <a:r>
              <a:rPr lang="es-ES" sz="1800" dirty="0" smtClean="0"/>
              <a:t> of </a:t>
            </a:r>
            <a:r>
              <a:rPr lang="es-ES" sz="1800" dirty="0" err="1" smtClean="0"/>
              <a:t>feelings</a:t>
            </a:r>
            <a:r>
              <a:rPr lang="es-ES" sz="18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s-ES" sz="1800" dirty="0" smtClean="0"/>
              <a:t>Alonso de </a:t>
            </a:r>
            <a:r>
              <a:rPr lang="es-ES" sz="1800" dirty="0" err="1" smtClean="0"/>
              <a:t>Berruguete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most</a:t>
            </a:r>
            <a:r>
              <a:rPr lang="es-ES" sz="1800" dirty="0" smtClean="0"/>
              <a:t> </a:t>
            </a:r>
            <a:r>
              <a:rPr lang="es-ES" sz="1800" dirty="0" err="1" smtClean="0"/>
              <a:t>important</a:t>
            </a:r>
            <a:r>
              <a:rPr lang="es-ES" sz="1800" dirty="0"/>
              <a:t> </a:t>
            </a:r>
            <a:r>
              <a:rPr lang="es-ES" sz="1800" dirty="0" err="1" smtClean="0"/>
              <a:t>sculptor</a:t>
            </a:r>
            <a:r>
              <a:rPr lang="es-ES" sz="1800" dirty="0" smtClean="0"/>
              <a:t> of </a:t>
            </a:r>
            <a:r>
              <a:rPr lang="es-ES" sz="1800" dirty="0" err="1" smtClean="0"/>
              <a:t>this</a:t>
            </a:r>
            <a:r>
              <a:rPr lang="es-ES" sz="1800" dirty="0" smtClean="0"/>
              <a:t> time: </a:t>
            </a:r>
            <a:r>
              <a:rPr lang="es-ES" sz="1800" i="1" dirty="0" err="1" smtClean="0"/>
              <a:t>Martyrdom</a:t>
            </a:r>
            <a:r>
              <a:rPr lang="es-ES" sz="1800" i="1" dirty="0" smtClean="0"/>
              <a:t> of Saint </a:t>
            </a:r>
            <a:r>
              <a:rPr lang="es-ES" sz="1800" i="1" dirty="0" err="1" smtClean="0"/>
              <a:t>Sebastian</a:t>
            </a:r>
            <a:r>
              <a:rPr lang="es-ES" sz="1800" i="1" dirty="0" smtClean="0"/>
              <a:t>, </a:t>
            </a:r>
            <a:r>
              <a:rPr lang="es-ES" sz="1800" i="1" dirty="0" err="1" smtClean="0"/>
              <a:t>The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sacrifice</a:t>
            </a:r>
            <a:r>
              <a:rPr lang="es-ES" sz="1800" i="1" dirty="0" smtClean="0"/>
              <a:t> of Isaac and </a:t>
            </a:r>
            <a:r>
              <a:rPr lang="es-ES" sz="1800" i="1" dirty="0" err="1" smtClean="0"/>
              <a:t>the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choir</a:t>
            </a:r>
            <a:r>
              <a:rPr lang="es-ES" sz="1800" i="1" dirty="0" smtClean="0"/>
              <a:t> of </a:t>
            </a:r>
            <a:r>
              <a:rPr lang="es-ES" sz="1800" i="1" dirty="0" err="1" smtClean="0"/>
              <a:t>the</a:t>
            </a:r>
            <a:r>
              <a:rPr lang="es-ES" sz="1800" i="1" dirty="0" smtClean="0"/>
              <a:t> </a:t>
            </a:r>
          </a:p>
          <a:p>
            <a:pPr lvl="1">
              <a:buNone/>
            </a:pPr>
            <a:r>
              <a:rPr lang="es-ES" sz="1800" i="1" dirty="0"/>
              <a:t>	</a:t>
            </a:r>
            <a:r>
              <a:rPr lang="es-ES" sz="1800" i="1" dirty="0" err="1" smtClean="0"/>
              <a:t>Cathedral</a:t>
            </a:r>
            <a:r>
              <a:rPr lang="es-ES" sz="1800" i="1" dirty="0" smtClean="0"/>
              <a:t> of Toledo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18434" name="Picture 2" descr="https://arteazucarera.files.wordpress.com/2016/03/berruguete5.jpg?w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00174"/>
            <a:ext cx="1857388" cy="2786082"/>
          </a:xfrm>
          <a:prstGeom prst="rect">
            <a:avLst/>
          </a:prstGeom>
          <a:noFill/>
        </p:spPr>
      </p:pic>
      <p:pic>
        <p:nvPicPr>
          <p:cNvPr id="18436" name="Picture 4" descr="https://lh3.googleusercontent.com/-lX2jkNZaj5k/TWwHE0zjaHI/AAAAAAAAgzk/5Qh4Ry4AE2Q/s1600/327px-Sacrificio_de_Isaac-1_%2528Alonso_Berruguete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367234"/>
            <a:ext cx="1359733" cy="2490766"/>
          </a:xfrm>
          <a:prstGeom prst="rect">
            <a:avLst/>
          </a:prstGeom>
          <a:noFill/>
        </p:spPr>
      </p:pic>
      <p:pic>
        <p:nvPicPr>
          <p:cNvPr id="18438" name="Picture 6" descr="http://www.jdiezarnal.com/public/toledocatedralcor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929198"/>
            <a:ext cx="2500330" cy="173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 The art of the Golden 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8291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ES" b="1" u="sng" dirty="0" err="1" smtClean="0"/>
              <a:t>Renaissance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painting</a:t>
            </a:r>
            <a:r>
              <a:rPr lang="es-ES" b="1" u="sng" dirty="0" smtClean="0"/>
              <a:t>:</a:t>
            </a:r>
          </a:p>
          <a:p>
            <a:pPr marL="514350" indent="-514350">
              <a:buNone/>
            </a:pPr>
            <a:endParaRPr lang="es-ES" sz="2200" dirty="0"/>
          </a:p>
          <a:p>
            <a:pPr>
              <a:buNone/>
            </a:pPr>
            <a:r>
              <a:rPr lang="es-ES" sz="2200" dirty="0" smtClean="0"/>
              <a:t> </a:t>
            </a:r>
            <a:r>
              <a:rPr lang="es-ES" sz="2200" dirty="0" err="1" smtClean="0"/>
              <a:t>Characteristics</a:t>
            </a:r>
            <a:r>
              <a:rPr lang="es-ES" sz="22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Domenikos</a:t>
            </a:r>
            <a:r>
              <a:rPr lang="es-ES" sz="2200" dirty="0" smtClean="0"/>
              <a:t> </a:t>
            </a:r>
            <a:r>
              <a:rPr lang="es-ES" sz="2200" dirty="0" err="1" smtClean="0"/>
              <a:t>Theotocopuli</a:t>
            </a:r>
            <a:r>
              <a:rPr lang="es-ES" sz="2200" dirty="0" smtClean="0"/>
              <a:t>, El Greco (1541-1614), </a:t>
            </a:r>
            <a:r>
              <a:rPr lang="es-ES" sz="2200" dirty="0" err="1" smtClean="0"/>
              <a:t>was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greatest</a:t>
            </a:r>
            <a:r>
              <a:rPr lang="es-ES" sz="2200" dirty="0" smtClean="0"/>
              <a:t> </a:t>
            </a:r>
            <a:r>
              <a:rPr lang="es-ES" sz="2200" dirty="0" err="1" smtClean="0"/>
              <a:t>painter</a:t>
            </a:r>
            <a:r>
              <a:rPr lang="es-ES" sz="2200" dirty="0" smtClean="0"/>
              <a:t> of </a:t>
            </a:r>
            <a:r>
              <a:rPr lang="es-ES" sz="2200" dirty="0" err="1" smtClean="0"/>
              <a:t>this</a:t>
            </a:r>
            <a:r>
              <a:rPr lang="es-ES" sz="2200" dirty="0" smtClean="0"/>
              <a:t> time. 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His</a:t>
            </a:r>
            <a:r>
              <a:rPr lang="es-ES" sz="2200" dirty="0" smtClean="0"/>
              <a:t> figures </a:t>
            </a:r>
            <a:r>
              <a:rPr lang="es-ES" sz="2200" dirty="0" err="1" smtClean="0"/>
              <a:t>have</a:t>
            </a:r>
            <a:r>
              <a:rPr lang="es-ES" sz="2200" dirty="0" smtClean="0"/>
              <a:t> </a:t>
            </a:r>
            <a:r>
              <a:rPr lang="es-ES" sz="2200" dirty="0" err="1" smtClean="0"/>
              <a:t>elongated</a:t>
            </a:r>
            <a:r>
              <a:rPr lang="es-ES" sz="2200" dirty="0" smtClean="0"/>
              <a:t> </a:t>
            </a:r>
            <a:r>
              <a:rPr lang="es-ES" sz="2200" dirty="0" err="1" smtClean="0"/>
              <a:t>proportions</a:t>
            </a:r>
            <a:r>
              <a:rPr lang="es-ES" sz="2200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Complex</a:t>
            </a:r>
            <a:r>
              <a:rPr lang="es-ES" sz="2200" dirty="0" smtClean="0"/>
              <a:t> </a:t>
            </a:r>
            <a:r>
              <a:rPr lang="es-ES" sz="2200" dirty="0" err="1" smtClean="0"/>
              <a:t>compositions</a:t>
            </a:r>
            <a:r>
              <a:rPr lang="es-ES" sz="2200" dirty="0" smtClean="0"/>
              <a:t> and </a:t>
            </a:r>
            <a:r>
              <a:rPr lang="es-ES" sz="2200" dirty="0" err="1" smtClean="0"/>
              <a:t>twisted</a:t>
            </a:r>
            <a:r>
              <a:rPr lang="es-ES" sz="2200" dirty="0" smtClean="0"/>
              <a:t> figures;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Unreal</a:t>
            </a:r>
            <a:r>
              <a:rPr lang="es-ES" sz="2200" dirty="0" smtClean="0"/>
              <a:t> light and </a:t>
            </a:r>
            <a:r>
              <a:rPr lang="es-ES" sz="2200" dirty="0" err="1" smtClean="0"/>
              <a:t>cool</a:t>
            </a:r>
            <a:r>
              <a:rPr lang="es-ES" sz="2200" dirty="0" smtClean="0"/>
              <a:t> </a:t>
            </a:r>
            <a:r>
              <a:rPr lang="es-ES" sz="2200" dirty="0" err="1" smtClean="0"/>
              <a:t>colours</a:t>
            </a:r>
            <a:r>
              <a:rPr lang="es-ES" sz="2200" dirty="0"/>
              <a:t> </a:t>
            </a:r>
            <a:r>
              <a:rPr lang="es-ES" sz="2200" dirty="0" smtClean="0"/>
              <a:t>(</a:t>
            </a:r>
            <a:r>
              <a:rPr lang="es-ES" sz="2200" dirty="0" err="1" smtClean="0"/>
              <a:t>blue</a:t>
            </a:r>
            <a:r>
              <a:rPr lang="es-ES" sz="2200" dirty="0" smtClean="0"/>
              <a:t>, grey, </a:t>
            </a:r>
            <a:r>
              <a:rPr lang="es-ES" sz="2200" dirty="0" err="1" smtClean="0"/>
              <a:t>green</a:t>
            </a:r>
            <a:r>
              <a:rPr lang="es-ES" sz="2200" dirty="0" smtClean="0"/>
              <a:t>, </a:t>
            </a:r>
            <a:r>
              <a:rPr lang="es-ES" sz="2200" dirty="0" err="1" smtClean="0"/>
              <a:t>violet</a:t>
            </a:r>
            <a:r>
              <a:rPr lang="es-ES" sz="2200" dirty="0" smtClean="0"/>
              <a:t>…).</a:t>
            </a:r>
          </a:p>
          <a:p>
            <a:pPr lvl="1">
              <a:buFont typeface="Wingdings" pitchFamily="2" charset="2"/>
              <a:buChar char="§"/>
            </a:pPr>
            <a:r>
              <a:rPr lang="es-ES" sz="2200" dirty="0" err="1" smtClean="0"/>
              <a:t>Religious</a:t>
            </a:r>
            <a:r>
              <a:rPr lang="es-ES" sz="2200" dirty="0" smtClean="0"/>
              <a:t> </a:t>
            </a:r>
            <a:r>
              <a:rPr lang="es-ES" sz="2200" dirty="0" err="1" smtClean="0"/>
              <a:t>themes</a:t>
            </a:r>
            <a:r>
              <a:rPr lang="es-ES" sz="2200" dirty="0" smtClean="0"/>
              <a:t> (Ideas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Catholic</a:t>
            </a:r>
            <a:r>
              <a:rPr lang="es-ES" sz="2200" dirty="0" smtClean="0"/>
              <a:t> </a:t>
            </a:r>
            <a:r>
              <a:rPr lang="es-ES" sz="2200" dirty="0" err="1" smtClean="0"/>
              <a:t>Counter-Reformation</a:t>
            </a:r>
            <a:r>
              <a:rPr lang="es-ES" sz="2200" dirty="0" smtClean="0"/>
              <a:t>) and </a:t>
            </a:r>
            <a:r>
              <a:rPr lang="es-ES" sz="2200" dirty="0" err="1" smtClean="0"/>
              <a:t>portraits</a:t>
            </a:r>
            <a:r>
              <a:rPr lang="es-ES" sz="2200" dirty="0" smtClean="0"/>
              <a:t>.</a:t>
            </a:r>
            <a:endParaRPr lang="es-ES" sz="2200" dirty="0"/>
          </a:p>
        </p:txBody>
      </p:sp>
      <p:pic>
        <p:nvPicPr>
          <p:cNvPr id="19458" name="Picture 2" descr="https://upload.wikimedia.org/wikipedia/commons/thumb/2/25/El_Expolio%2C_por_El_Greco.jpg/300px-El_Expolio%2C_por_El_Gre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521" y="1500174"/>
            <a:ext cx="2247176" cy="385765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715140" y="542926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 smtClean="0"/>
              <a:t>The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disrobing</a:t>
            </a:r>
            <a:r>
              <a:rPr lang="es-ES" sz="1400" i="1" dirty="0" smtClean="0"/>
              <a:t> of </a:t>
            </a:r>
            <a:r>
              <a:rPr lang="es-ES" sz="1400" i="1" dirty="0" err="1" smtClean="0"/>
              <a:t>Christ</a:t>
            </a:r>
            <a:r>
              <a:rPr lang="es-ES" sz="1400" i="1" dirty="0" smtClean="0"/>
              <a:t> / El Expolio </a:t>
            </a:r>
            <a:endParaRPr lang="es-E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dajo.com/blog/wp-content/uploads/2013/02/207-2-Entierro-del-Conde-de-Orgaz-Zona-inf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4643469" cy="3215641"/>
          </a:xfrm>
          <a:prstGeom prst="rect">
            <a:avLst/>
          </a:prstGeom>
          <a:noFill/>
        </p:spPr>
      </p:pic>
      <p:pic>
        <p:nvPicPr>
          <p:cNvPr id="20484" name="Picture 4" descr="https://upload.wikimedia.org/wikipedia/commons/thumb/f/fe/La_Trinidad_%28El_Greco%2C_1577-1579%29.jpg/1200px-La_Trinidad_%28El_Greco%2C_1577-157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286116" cy="5649383"/>
          </a:xfrm>
          <a:prstGeom prst="rect">
            <a:avLst/>
          </a:prstGeom>
          <a:noFill/>
        </p:spPr>
      </p:pic>
      <p:pic>
        <p:nvPicPr>
          <p:cNvPr id="20486" name="Picture 6" descr="https://upload.wikimedia.org/wikipedia/commons/thumb/7/7f/El_caballero_de_la_mano_en_el_pecho%2C_by_El_Greco%2C_from_Prado_in_Google_Earth.jpg/1200px-El_caballero_de_la_mano_en_el_pecho%2C_by_El_Greco%2C_from_Prado_in_Google_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2071702" cy="265523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2910" y="3643314"/>
            <a:ext cx="450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 smtClean="0"/>
              <a:t>The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burial</a:t>
            </a:r>
            <a:r>
              <a:rPr lang="es-ES" sz="1200" i="1" dirty="0" smtClean="0"/>
              <a:t> of </a:t>
            </a:r>
            <a:r>
              <a:rPr lang="es-ES" sz="1200" i="1" dirty="0" err="1" smtClean="0"/>
              <a:t>the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Count</a:t>
            </a:r>
            <a:r>
              <a:rPr lang="es-ES" sz="1200" i="1" dirty="0" smtClean="0"/>
              <a:t> of </a:t>
            </a:r>
            <a:r>
              <a:rPr lang="es-ES" sz="1200" i="1" dirty="0" err="1" smtClean="0"/>
              <a:t>Orgaz</a:t>
            </a:r>
            <a:r>
              <a:rPr lang="es-ES" sz="1200" i="1" dirty="0" smtClean="0"/>
              <a:t>/ El entierro del Conde de </a:t>
            </a:r>
            <a:r>
              <a:rPr lang="es-ES" sz="1200" i="1" dirty="0" err="1" smtClean="0"/>
              <a:t>Orgaz</a:t>
            </a:r>
            <a:r>
              <a:rPr lang="es-ES" sz="1200" i="1" dirty="0" smtClean="0"/>
              <a:t>.</a:t>
            </a:r>
            <a:endParaRPr lang="es-ES" sz="12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714612" y="428625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Nobleman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his</a:t>
            </a:r>
            <a:r>
              <a:rPr lang="es-ES" sz="1200" dirty="0" smtClean="0"/>
              <a:t> </a:t>
            </a:r>
            <a:r>
              <a:rPr lang="es-ES" sz="1200" dirty="0" err="1" smtClean="0"/>
              <a:t>hand</a:t>
            </a:r>
            <a:r>
              <a:rPr lang="es-ES" sz="1200" dirty="0" smtClean="0"/>
              <a:t> </a:t>
            </a:r>
            <a:r>
              <a:rPr lang="es-ES" sz="1200" dirty="0" err="1" smtClean="0"/>
              <a:t>on</a:t>
            </a:r>
            <a:r>
              <a:rPr lang="es-ES" sz="1200" dirty="0" smtClean="0"/>
              <a:t> </a:t>
            </a:r>
            <a:r>
              <a:rPr lang="es-ES" sz="1200" dirty="0" err="1" smtClean="0"/>
              <a:t>his</a:t>
            </a:r>
            <a:r>
              <a:rPr lang="es-ES" sz="1200" dirty="0" smtClean="0"/>
              <a:t> </a:t>
            </a:r>
            <a:r>
              <a:rPr lang="es-ES" sz="1200" dirty="0" err="1" smtClean="0"/>
              <a:t>chest</a:t>
            </a:r>
            <a:r>
              <a:rPr lang="es-ES" sz="1200" dirty="0" smtClean="0"/>
              <a:t> / El caballero de la mano en el pecho.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643570" y="6072206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The</a:t>
            </a:r>
            <a:r>
              <a:rPr lang="es-ES" sz="1200" dirty="0" smtClean="0"/>
              <a:t> Trinity / La Trinidad.</a:t>
            </a:r>
            <a:endParaRPr lang="es-E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386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6.7 The art of the Golden Age</vt:lpstr>
      <vt:lpstr>6.7 The art of the Golden Age</vt:lpstr>
      <vt:lpstr>6.7 The art of the Golden Age</vt:lpstr>
      <vt:lpstr>6.7 The art of the Golden Age</vt:lpstr>
      <vt:lpstr>6.7 The art of the Golden Age</vt:lpstr>
      <vt:lpstr>6.7 The art of the Golden Age</vt:lpstr>
      <vt:lpstr>6.7 The art of the Golden Age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6.7 The art of the Golden Age</dc:title>
  <dc:creator>Javi</dc:creator>
  <cp:lastModifiedBy>Javi</cp:lastModifiedBy>
  <cp:revision>20</cp:revision>
  <dcterms:created xsi:type="dcterms:W3CDTF">2017-06-11T10:48:23Z</dcterms:created>
  <dcterms:modified xsi:type="dcterms:W3CDTF">2017-06-11T12:49:42Z</dcterms:modified>
</cp:coreProperties>
</file>