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4" r:id="rId4"/>
    <p:sldId id="265" r:id="rId5"/>
    <p:sldId id="266" r:id="rId6"/>
    <p:sldId id="267" r:id="rId7"/>
    <p:sldId id="268" r:id="rId8"/>
    <p:sldId id="269" r:id="rId9"/>
    <p:sldId id="270" r:id="rId10"/>
    <p:sldId id="271" r:id="rId11"/>
    <p:sldId id="272" r:id="rId12"/>
    <p:sldId id="274"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B73BE94-62D6-4F49-98E1-5F872F95A3D5}" type="datetimeFigureOut">
              <a:rPr lang="es-ES" smtClean="0"/>
              <a:pPr/>
              <a:t>28/10/2016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28BFDF8-67D7-4ABB-BF5B-DEBF955E2D6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3BE94-62D6-4F49-98E1-5F872F95A3D5}" type="datetimeFigureOut">
              <a:rPr lang="es-ES" smtClean="0"/>
              <a:pPr/>
              <a:t>28/10/2016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BFDF8-67D7-4ABB-BF5B-DEBF955E2D6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ohchr.org/EN/HRBodies/CEDAW/Pages/Comments.aspx" TargetMode="External"/><Relationship Id="rId2" Type="http://schemas.openxmlformats.org/officeDocument/2006/relationships/hyperlink" Target="http://www.un.org/womenwatch/daw/ceda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GB" b="1" dirty="0"/>
              <a:t>Convention on the Elimination</a:t>
            </a:r>
            <a:br>
              <a:rPr lang="en-GB" b="1" dirty="0"/>
            </a:br>
            <a:r>
              <a:rPr lang="en-GB" b="1" dirty="0"/>
              <a:t>of All Forms of Discrimination</a:t>
            </a:r>
            <a:br>
              <a:rPr lang="en-GB" b="1" dirty="0"/>
            </a:br>
            <a:r>
              <a:rPr lang="en-GB" b="1" dirty="0"/>
              <a:t>against Women</a:t>
            </a:r>
            <a:endParaRPr lang="es-ES" dirty="0"/>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4"/>
            <a:ext cx="7772400" cy="5786478"/>
          </a:xfrm>
        </p:spPr>
        <p:txBody>
          <a:bodyPr>
            <a:normAutofit fontScale="90000"/>
          </a:bodyPr>
          <a:lstStyle/>
          <a:p>
            <a:pPr algn="l"/>
            <a:r>
              <a:rPr lang="es-ES" sz="2400" dirty="0" smtClean="0"/>
              <a:t>PRINCIPAL AREAS OF CONCERNS AND RECOMMENDATIONS</a:t>
            </a:r>
            <a:br>
              <a:rPr lang="es-ES" sz="2400" dirty="0" smtClean="0"/>
            </a:br>
            <a:r>
              <a:rPr lang="es-ES" sz="2200" dirty="0"/>
              <a:t/>
            </a:r>
            <a:br>
              <a:rPr lang="es-ES" sz="2200" dirty="0"/>
            </a:br>
            <a:r>
              <a:rPr lang="es-ES" sz="2000" dirty="0" smtClean="0"/>
              <a:t>In </a:t>
            </a:r>
            <a:r>
              <a:rPr lang="es-ES" sz="2000" dirty="0" err="1" smtClean="0"/>
              <a:t>this</a:t>
            </a:r>
            <a:r>
              <a:rPr lang="es-ES" sz="2000" dirty="0" smtClean="0"/>
              <a:t> </a:t>
            </a:r>
            <a:r>
              <a:rPr lang="es-ES" sz="2000" dirty="0" err="1" smtClean="0"/>
              <a:t>part</a:t>
            </a:r>
            <a:r>
              <a:rPr lang="es-ES" sz="2000" dirty="0" smtClean="0"/>
              <a:t> </a:t>
            </a:r>
            <a:r>
              <a:rPr lang="es-ES" sz="2000" dirty="0" err="1" smtClean="0"/>
              <a:t>the</a:t>
            </a:r>
            <a:r>
              <a:rPr lang="es-ES" sz="2000" dirty="0" smtClean="0"/>
              <a:t> </a:t>
            </a:r>
            <a:r>
              <a:rPr lang="es-ES" sz="2000" dirty="0" err="1" smtClean="0"/>
              <a:t>report</a:t>
            </a:r>
            <a:r>
              <a:rPr lang="es-ES" sz="2000" dirty="0" smtClean="0"/>
              <a:t> </a:t>
            </a:r>
            <a:r>
              <a:rPr lang="es-ES" sz="2000" dirty="0" err="1" smtClean="0"/>
              <a:t>expresses</a:t>
            </a:r>
            <a:r>
              <a:rPr lang="es-ES" sz="2000" dirty="0" smtClean="0"/>
              <a:t> </a:t>
            </a:r>
            <a:r>
              <a:rPr lang="es-ES" sz="2000" dirty="0" err="1" smtClean="0"/>
              <a:t>its</a:t>
            </a:r>
            <a:r>
              <a:rPr lang="es-ES" sz="2000" dirty="0" smtClean="0"/>
              <a:t> </a:t>
            </a:r>
            <a:r>
              <a:rPr lang="es-ES" sz="2000" dirty="0" err="1" smtClean="0"/>
              <a:t>concerns</a:t>
            </a:r>
            <a:r>
              <a:rPr lang="es-ES" sz="2000" dirty="0" smtClean="0"/>
              <a:t> </a:t>
            </a:r>
            <a:r>
              <a:rPr lang="es-ES" sz="2000" dirty="0" err="1" smtClean="0"/>
              <a:t>about</a:t>
            </a:r>
            <a:r>
              <a:rPr lang="es-ES" sz="2000" dirty="0" smtClean="0"/>
              <a:t> </a:t>
            </a:r>
            <a:r>
              <a:rPr lang="es-ES" sz="2000" dirty="0" err="1" smtClean="0"/>
              <a:t>those</a:t>
            </a:r>
            <a:r>
              <a:rPr lang="es-ES" sz="2000" dirty="0" smtClean="0"/>
              <a:t> </a:t>
            </a:r>
            <a:r>
              <a:rPr lang="es-ES" sz="2000" dirty="0" err="1" smtClean="0"/>
              <a:t>issues</a:t>
            </a:r>
            <a:r>
              <a:rPr lang="es-ES" sz="2000" dirty="0" smtClean="0"/>
              <a:t> </a:t>
            </a:r>
            <a:r>
              <a:rPr lang="es-ES" sz="2000" dirty="0" err="1" smtClean="0"/>
              <a:t>that</a:t>
            </a:r>
            <a:r>
              <a:rPr lang="es-ES" sz="2000" dirty="0" smtClean="0"/>
              <a:t> </a:t>
            </a:r>
            <a:r>
              <a:rPr lang="es-ES" sz="2000" dirty="0" err="1" smtClean="0"/>
              <a:t>the</a:t>
            </a:r>
            <a:r>
              <a:rPr lang="es-ES" sz="2000" dirty="0" smtClean="0"/>
              <a:t> </a:t>
            </a:r>
            <a:r>
              <a:rPr lang="es-ES" sz="2000" dirty="0" err="1" smtClean="0"/>
              <a:t>State</a:t>
            </a:r>
            <a:r>
              <a:rPr lang="es-ES" sz="2000" dirty="0" smtClean="0"/>
              <a:t> </a:t>
            </a:r>
            <a:r>
              <a:rPr lang="es-ES" sz="2000" dirty="0" err="1" smtClean="0"/>
              <a:t>party</a:t>
            </a:r>
            <a:r>
              <a:rPr lang="es-ES" sz="2000" dirty="0" smtClean="0"/>
              <a:t> </a:t>
            </a:r>
            <a:r>
              <a:rPr lang="es-ES" sz="2000" dirty="0" err="1" smtClean="0"/>
              <a:t>needs</a:t>
            </a:r>
            <a:r>
              <a:rPr lang="es-ES" sz="2000" dirty="0" smtClean="0"/>
              <a:t> </a:t>
            </a:r>
            <a:r>
              <a:rPr lang="es-ES" sz="2000" dirty="0" err="1" smtClean="0"/>
              <a:t>to</a:t>
            </a:r>
            <a:r>
              <a:rPr lang="es-ES" sz="2000" dirty="0" smtClean="0"/>
              <a:t> </a:t>
            </a:r>
            <a:r>
              <a:rPr lang="es-ES" sz="2000" dirty="0" err="1" smtClean="0"/>
              <a:t>improve</a:t>
            </a:r>
            <a:r>
              <a:rPr lang="es-ES" sz="2000" dirty="0" smtClean="0"/>
              <a:t> in </a:t>
            </a:r>
            <a:r>
              <a:rPr lang="es-ES" sz="2000" dirty="0" err="1" smtClean="0"/>
              <a:t>order</a:t>
            </a:r>
            <a:r>
              <a:rPr lang="es-ES" sz="2000" dirty="0" smtClean="0"/>
              <a:t> </a:t>
            </a:r>
            <a:r>
              <a:rPr lang="es-ES" sz="2000" dirty="0" err="1" smtClean="0"/>
              <a:t>to</a:t>
            </a:r>
            <a:r>
              <a:rPr lang="es-ES" sz="2000" dirty="0" smtClean="0"/>
              <a:t> </a:t>
            </a:r>
            <a:r>
              <a:rPr lang="es-ES" sz="2000" dirty="0" err="1" smtClean="0"/>
              <a:t>comply</a:t>
            </a:r>
            <a:r>
              <a:rPr lang="es-ES" sz="2000" dirty="0" smtClean="0"/>
              <a:t> </a:t>
            </a:r>
            <a:r>
              <a:rPr lang="es-ES" sz="2000" dirty="0" err="1" smtClean="0"/>
              <a:t>the</a:t>
            </a:r>
            <a:r>
              <a:rPr lang="es-ES" sz="2000" dirty="0" smtClean="0"/>
              <a:t> </a:t>
            </a:r>
            <a:r>
              <a:rPr lang="es-ES" sz="2000" dirty="0" err="1" smtClean="0"/>
              <a:t>Convention</a:t>
            </a:r>
            <a:r>
              <a:rPr lang="es-ES" sz="2000" dirty="0"/>
              <a:t> </a:t>
            </a:r>
            <a:r>
              <a:rPr lang="es-ES" sz="2000" dirty="0" smtClean="0"/>
              <a:t>in </a:t>
            </a:r>
            <a:r>
              <a:rPr lang="es-ES" sz="2000" dirty="0" err="1" smtClean="0"/>
              <a:t>topics</a:t>
            </a:r>
            <a:r>
              <a:rPr lang="es-ES" sz="2000" dirty="0" smtClean="0"/>
              <a:t> </a:t>
            </a:r>
            <a:r>
              <a:rPr lang="es-ES" sz="2000" dirty="0" err="1" smtClean="0"/>
              <a:t>such</a:t>
            </a:r>
            <a:r>
              <a:rPr lang="es-ES" sz="2000" dirty="0" smtClean="0"/>
              <a:t> as:</a:t>
            </a:r>
            <a:br>
              <a:rPr lang="es-ES" sz="2000" dirty="0" smtClean="0"/>
            </a:br>
            <a:r>
              <a:rPr lang="es-ES" sz="2000" dirty="0" smtClean="0"/>
              <a:t/>
            </a:r>
            <a:br>
              <a:rPr lang="es-ES" sz="2000" dirty="0" smtClean="0"/>
            </a:br>
            <a:r>
              <a:rPr lang="es-ES" sz="2000" dirty="0" smtClean="0"/>
              <a:t>- </a:t>
            </a:r>
            <a:r>
              <a:rPr lang="es-ES" sz="2000" dirty="0" err="1" smtClean="0"/>
              <a:t>Definition</a:t>
            </a:r>
            <a:r>
              <a:rPr lang="es-ES" sz="2000" dirty="0" smtClean="0"/>
              <a:t> of </a:t>
            </a:r>
            <a:r>
              <a:rPr lang="es-ES" sz="2000" dirty="0" err="1" smtClean="0"/>
              <a:t>discrimination</a:t>
            </a:r>
            <a:r>
              <a:rPr lang="es-ES" sz="2000" dirty="0" smtClean="0"/>
              <a:t> </a:t>
            </a:r>
            <a:r>
              <a:rPr lang="es-ES" sz="2000" dirty="0" err="1" smtClean="0"/>
              <a:t>against</a:t>
            </a:r>
            <a:r>
              <a:rPr lang="es-ES" sz="2000" dirty="0" smtClean="0"/>
              <a:t> </a:t>
            </a:r>
            <a:r>
              <a:rPr lang="es-ES" sz="2000" dirty="0" err="1" smtClean="0"/>
              <a:t>women</a:t>
            </a:r>
            <a:r>
              <a:rPr lang="es-ES" sz="2000" dirty="0" smtClean="0"/>
              <a:t/>
            </a:r>
            <a:br>
              <a:rPr lang="es-ES" sz="2000" dirty="0" smtClean="0"/>
            </a:br>
            <a:r>
              <a:rPr lang="es-ES" sz="2000" dirty="0" smtClean="0"/>
              <a:t>- </a:t>
            </a:r>
            <a:r>
              <a:rPr lang="es-ES" sz="2000" dirty="0" err="1" smtClean="0"/>
              <a:t>Discriminatory</a:t>
            </a:r>
            <a:r>
              <a:rPr lang="es-ES" sz="2000" dirty="0" smtClean="0"/>
              <a:t> </a:t>
            </a:r>
            <a:r>
              <a:rPr lang="es-ES" sz="2000" dirty="0" err="1" smtClean="0"/>
              <a:t>laws</a:t>
            </a:r>
            <a:r>
              <a:rPr lang="es-ES" sz="2000" dirty="0"/>
              <a:t/>
            </a:r>
            <a:br>
              <a:rPr lang="es-ES" sz="2000" dirty="0"/>
            </a:br>
            <a:r>
              <a:rPr lang="es-ES" sz="2000" dirty="0" smtClean="0"/>
              <a:t>- Legal </a:t>
            </a:r>
            <a:r>
              <a:rPr lang="es-ES" sz="2000" dirty="0" err="1" smtClean="0"/>
              <a:t>complaint</a:t>
            </a:r>
            <a:r>
              <a:rPr lang="es-ES" sz="2000" dirty="0" smtClean="0"/>
              <a:t> </a:t>
            </a:r>
            <a:r>
              <a:rPr lang="es-ES" sz="2000" dirty="0" err="1" smtClean="0"/>
              <a:t>mechanisms</a:t>
            </a:r>
            <a:r>
              <a:rPr lang="es-ES" sz="2000" dirty="0" smtClean="0"/>
              <a:t/>
            </a:r>
            <a:br>
              <a:rPr lang="es-ES" sz="2000" dirty="0" smtClean="0"/>
            </a:br>
            <a:r>
              <a:rPr lang="es-ES" sz="2000" dirty="0" smtClean="0"/>
              <a:t>- </a:t>
            </a:r>
            <a:r>
              <a:rPr lang="es-ES" sz="2000" dirty="0" err="1" smtClean="0"/>
              <a:t>National</a:t>
            </a:r>
            <a:r>
              <a:rPr lang="es-ES" sz="2000" dirty="0" smtClean="0"/>
              <a:t> </a:t>
            </a:r>
            <a:r>
              <a:rPr lang="es-ES" sz="2000" dirty="0" err="1" smtClean="0"/>
              <a:t>machinery</a:t>
            </a:r>
            <a:r>
              <a:rPr lang="es-ES" sz="2000" dirty="0" smtClean="0"/>
              <a:t> </a:t>
            </a:r>
            <a:r>
              <a:rPr lang="es-ES" sz="2000" dirty="0" err="1" smtClean="0"/>
              <a:t>for</a:t>
            </a:r>
            <a:r>
              <a:rPr lang="es-ES" sz="2000" dirty="0" smtClean="0"/>
              <a:t> </a:t>
            </a:r>
            <a:r>
              <a:rPr lang="es-ES" sz="2000" dirty="0" err="1" smtClean="0"/>
              <a:t>the</a:t>
            </a:r>
            <a:r>
              <a:rPr lang="es-ES" sz="2000" dirty="0" smtClean="0"/>
              <a:t> </a:t>
            </a:r>
            <a:r>
              <a:rPr lang="es-ES" sz="2000" dirty="0" err="1" smtClean="0"/>
              <a:t>advancement</a:t>
            </a:r>
            <a:r>
              <a:rPr lang="es-ES" sz="2000" dirty="0" smtClean="0"/>
              <a:t> of </a:t>
            </a:r>
            <a:r>
              <a:rPr lang="es-ES" sz="2000" dirty="0" err="1" smtClean="0"/>
              <a:t>women</a:t>
            </a:r>
            <a:r>
              <a:rPr lang="es-ES" sz="2000" dirty="0" smtClean="0"/>
              <a:t/>
            </a:r>
            <a:br>
              <a:rPr lang="es-ES" sz="2000" dirty="0" smtClean="0"/>
            </a:br>
            <a:r>
              <a:rPr lang="es-ES" sz="2000" dirty="0" smtClean="0"/>
              <a:t>- </a:t>
            </a:r>
            <a:r>
              <a:rPr lang="es-ES" sz="2000" dirty="0" err="1" smtClean="0"/>
              <a:t>Stereotypes</a:t>
            </a:r>
            <a:r>
              <a:rPr lang="es-ES" sz="2000" dirty="0" smtClean="0"/>
              <a:t/>
            </a:r>
            <a:br>
              <a:rPr lang="es-ES" sz="2000" dirty="0" smtClean="0"/>
            </a:br>
            <a:r>
              <a:rPr lang="es-ES" sz="2000" dirty="0" smtClean="0"/>
              <a:t>- </a:t>
            </a:r>
            <a:r>
              <a:rPr lang="es-ES" sz="2000" dirty="0" err="1" smtClean="0"/>
              <a:t>Violence</a:t>
            </a:r>
            <a:r>
              <a:rPr lang="es-ES" sz="2000" dirty="0" smtClean="0"/>
              <a:t> </a:t>
            </a:r>
            <a:r>
              <a:rPr lang="es-ES" sz="2000" dirty="0" err="1" smtClean="0"/>
              <a:t>against</a:t>
            </a:r>
            <a:r>
              <a:rPr lang="es-ES" sz="2000" dirty="0" smtClean="0"/>
              <a:t> </a:t>
            </a:r>
            <a:r>
              <a:rPr lang="es-ES" sz="2000" dirty="0" err="1" smtClean="0"/>
              <a:t>women</a:t>
            </a:r>
            <a:r>
              <a:rPr lang="es-ES" sz="2000" dirty="0" smtClean="0"/>
              <a:t/>
            </a:r>
            <a:br>
              <a:rPr lang="es-ES" sz="2000" dirty="0" smtClean="0"/>
            </a:br>
            <a:r>
              <a:rPr lang="es-ES" sz="2000" dirty="0" smtClean="0"/>
              <a:t>- </a:t>
            </a:r>
            <a:r>
              <a:rPr lang="es-ES" sz="2000" dirty="0" err="1" smtClean="0"/>
              <a:t>Trafficking</a:t>
            </a:r>
            <a:r>
              <a:rPr lang="es-ES" sz="2000" dirty="0" smtClean="0"/>
              <a:t> and sexual </a:t>
            </a:r>
            <a:r>
              <a:rPr lang="es-ES" sz="2000" dirty="0" err="1" smtClean="0"/>
              <a:t>exploitation</a:t>
            </a:r>
            <a:r>
              <a:rPr lang="es-ES" sz="2000" dirty="0" smtClean="0"/>
              <a:t/>
            </a:r>
            <a:br>
              <a:rPr lang="es-ES" sz="2000" dirty="0" smtClean="0"/>
            </a:br>
            <a:r>
              <a:rPr lang="es-ES" sz="2000" dirty="0" smtClean="0"/>
              <a:t>- </a:t>
            </a:r>
            <a:r>
              <a:rPr lang="es-ES" sz="2000" dirty="0" err="1" smtClean="0"/>
              <a:t>Participation</a:t>
            </a:r>
            <a:r>
              <a:rPr lang="es-ES" sz="2000" dirty="0" smtClean="0"/>
              <a:t> in </a:t>
            </a:r>
            <a:r>
              <a:rPr lang="es-ES" sz="2000" dirty="0" err="1" smtClean="0"/>
              <a:t>political</a:t>
            </a:r>
            <a:r>
              <a:rPr lang="es-ES" sz="2000" dirty="0" smtClean="0"/>
              <a:t> and </a:t>
            </a:r>
            <a:r>
              <a:rPr lang="es-ES" sz="2000" dirty="0" err="1" smtClean="0"/>
              <a:t>public</a:t>
            </a:r>
            <a:r>
              <a:rPr lang="es-ES" sz="2000" dirty="0" smtClean="0"/>
              <a:t> </a:t>
            </a:r>
            <a:r>
              <a:rPr lang="es-ES" sz="2000" dirty="0" err="1" smtClean="0"/>
              <a:t>life</a:t>
            </a:r>
            <a:r>
              <a:rPr lang="es-ES" sz="2000" dirty="0" smtClean="0"/>
              <a:t/>
            </a:r>
            <a:br>
              <a:rPr lang="es-ES" sz="2000" dirty="0" smtClean="0"/>
            </a:br>
            <a:r>
              <a:rPr lang="es-ES" sz="2000" dirty="0" smtClean="0"/>
              <a:t>- </a:t>
            </a:r>
            <a:r>
              <a:rPr lang="es-ES" sz="2000" dirty="0" err="1" smtClean="0"/>
              <a:t>Education</a:t>
            </a:r>
            <a:r>
              <a:rPr lang="es-ES" sz="2000" dirty="0" smtClean="0"/>
              <a:t>, </a:t>
            </a:r>
            <a:r>
              <a:rPr lang="es-ES" sz="2000" dirty="0" err="1" smtClean="0"/>
              <a:t>employment</a:t>
            </a:r>
            <a:r>
              <a:rPr lang="es-ES" sz="2000" dirty="0" smtClean="0"/>
              <a:t>, </a:t>
            </a:r>
            <a:r>
              <a:rPr lang="es-ES" sz="2000" dirty="0" err="1" smtClean="0"/>
              <a:t>health</a:t>
            </a:r>
            <a:r>
              <a:rPr lang="es-ES" sz="2000" dirty="0" smtClean="0"/>
              <a:t>…</a:t>
            </a:r>
            <a:br>
              <a:rPr lang="es-ES" sz="2000" dirty="0" smtClean="0"/>
            </a:br>
            <a:r>
              <a:rPr lang="es-ES" sz="2000" dirty="0" smtClean="0"/>
              <a:t>- Rural </a:t>
            </a:r>
            <a:r>
              <a:rPr lang="es-ES" sz="2000" dirty="0" err="1" smtClean="0"/>
              <a:t>women</a:t>
            </a:r>
            <a:r>
              <a:rPr lang="es-ES" sz="2000" dirty="0" smtClean="0"/>
              <a:t/>
            </a:r>
            <a:br>
              <a:rPr lang="es-ES" sz="2000" dirty="0" smtClean="0"/>
            </a:br>
            <a:r>
              <a:rPr lang="es-ES" sz="2000" dirty="0" smtClean="0"/>
              <a:t>- </a:t>
            </a:r>
            <a:r>
              <a:rPr lang="es-ES" sz="2000" dirty="0" err="1" smtClean="0"/>
              <a:t>Marriage</a:t>
            </a:r>
            <a:r>
              <a:rPr lang="es-ES" sz="2000" dirty="0" smtClean="0"/>
              <a:t> and </a:t>
            </a:r>
            <a:r>
              <a:rPr lang="es-ES" sz="2000" dirty="0" err="1" smtClean="0"/>
              <a:t>family</a:t>
            </a:r>
            <a:r>
              <a:rPr lang="es-ES" sz="2000" dirty="0" smtClean="0"/>
              <a:t> </a:t>
            </a:r>
            <a:r>
              <a:rPr lang="es-ES" sz="2000" dirty="0" err="1" smtClean="0"/>
              <a:t>relations</a:t>
            </a:r>
            <a:r>
              <a:rPr lang="es-ES" sz="2000" dirty="0"/>
              <a:t/>
            </a:r>
            <a:br>
              <a:rPr lang="es-ES" sz="2000" dirty="0"/>
            </a:br>
            <a:r>
              <a:rPr lang="es-ES" sz="2000" dirty="0" smtClean="0"/>
              <a:t>- Etc.</a:t>
            </a:r>
            <a:br>
              <a:rPr lang="es-ES" sz="2000" dirty="0" smtClean="0"/>
            </a:br>
            <a:r>
              <a:rPr lang="es-ES" sz="2000" dirty="0"/>
              <a:t/>
            </a:r>
            <a:br>
              <a:rPr lang="es-ES" sz="2000" dirty="0"/>
            </a:br>
            <a:r>
              <a:rPr lang="es-ES" sz="2000" dirty="0" err="1" smtClean="0"/>
              <a:t>For</a:t>
            </a:r>
            <a:r>
              <a:rPr lang="es-ES" sz="2000" dirty="0" smtClean="0"/>
              <a:t> </a:t>
            </a:r>
            <a:r>
              <a:rPr lang="es-ES" sz="2000" dirty="0" err="1" smtClean="0"/>
              <a:t>each</a:t>
            </a:r>
            <a:r>
              <a:rPr lang="es-ES" sz="2000" dirty="0" smtClean="0"/>
              <a:t> of </a:t>
            </a:r>
            <a:r>
              <a:rPr lang="es-ES" sz="2000" dirty="0" err="1" smtClean="0"/>
              <a:t>these</a:t>
            </a:r>
            <a:r>
              <a:rPr lang="es-ES" sz="2000" dirty="0" smtClean="0"/>
              <a:t> </a:t>
            </a:r>
            <a:r>
              <a:rPr lang="es-ES" sz="2000" dirty="0" err="1" smtClean="0"/>
              <a:t>issues</a:t>
            </a:r>
            <a:r>
              <a:rPr lang="es-ES" sz="2000" dirty="0" smtClean="0"/>
              <a:t> </a:t>
            </a:r>
            <a:r>
              <a:rPr lang="es-ES" sz="2000" dirty="0" err="1" smtClean="0"/>
              <a:t>the</a:t>
            </a:r>
            <a:r>
              <a:rPr lang="es-ES" sz="2000" dirty="0" smtClean="0"/>
              <a:t> </a:t>
            </a:r>
            <a:r>
              <a:rPr lang="es-ES" sz="2000" dirty="0" err="1" smtClean="0"/>
              <a:t>Convention</a:t>
            </a:r>
            <a:r>
              <a:rPr lang="es-ES" sz="2000" dirty="0" smtClean="0"/>
              <a:t> </a:t>
            </a:r>
            <a:r>
              <a:rPr lang="es-ES" sz="2000" dirty="0" err="1" smtClean="0"/>
              <a:t>gives</a:t>
            </a:r>
            <a:r>
              <a:rPr lang="es-ES" sz="2000" dirty="0" smtClean="0"/>
              <a:t> </a:t>
            </a:r>
            <a:r>
              <a:rPr lang="es-ES" sz="2000" dirty="0" err="1" smtClean="0"/>
              <a:t>specific</a:t>
            </a:r>
            <a:r>
              <a:rPr lang="es-ES" sz="2000" dirty="0" smtClean="0"/>
              <a:t> </a:t>
            </a:r>
            <a:r>
              <a:rPr lang="es-ES" sz="2000" dirty="0" err="1" smtClean="0"/>
              <a:t>recommendations</a:t>
            </a:r>
            <a:r>
              <a:rPr lang="es-ES" sz="2000" dirty="0" smtClean="0"/>
              <a:t> </a:t>
            </a:r>
            <a:r>
              <a:rPr lang="es-ES" sz="2000" dirty="0" err="1" smtClean="0"/>
              <a:t>to</a:t>
            </a:r>
            <a:r>
              <a:rPr lang="es-ES" sz="2000" dirty="0" smtClean="0"/>
              <a:t> </a:t>
            </a:r>
            <a:r>
              <a:rPr lang="es-ES" sz="2000" dirty="0" err="1" smtClean="0"/>
              <a:t>the</a:t>
            </a:r>
            <a:r>
              <a:rPr lang="es-ES" sz="2000" dirty="0" smtClean="0"/>
              <a:t> </a:t>
            </a:r>
            <a:r>
              <a:rPr lang="es-ES" sz="2000" dirty="0" err="1" smtClean="0"/>
              <a:t>State</a:t>
            </a:r>
            <a:r>
              <a:rPr lang="es-ES" sz="2000" dirty="0" smtClean="0"/>
              <a:t> </a:t>
            </a:r>
            <a:r>
              <a:rPr lang="es-ES" sz="2000" dirty="0" err="1" smtClean="0"/>
              <a:t>party</a:t>
            </a:r>
            <a:endParaRPr lang="es-ES" sz="20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lstStyle/>
          <a:p>
            <a:endParaRPr lang="es-ES"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pic>
        <p:nvPicPr>
          <p:cNvPr id="3074" name="Picture 2"/>
          <p:cNvPicPr>
            <a:picLocks noChangeAspect="1" noChangeArrowheads="1"/>
          </p:cNvPicPr>
          <p:nvPr/>
        </p:nvPicPr>
        <p:blipFill>
          <a:blip r:embed="rId2" cstate="print"/>
          <a:srcRect/>
          <a:stretch>
            <a:fillRect/>
          </a:stretch>
        </p:blipFill>
        <p:spPr bwMode="auto">
          <a:xfrm>
            <a:off x="685800" y="328613"/>
            <a:ext cx="7772400" cy="6200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normAutofit/>
          </a:bodyPr>
          <a:lstStyle/>
          <a:p>
            <a:pPr algn="l"/>
            <a:r>
              <a:rPr lang="es-ES" sz="2400" dirty="0" smtClean="0"/>
              <a:t>SOURCES</a:t>
            </a:r>
            <a:br>
              <a:rPr lang="es-ES" sz="2400" dirty="0" smtClean="0"/>
            </a:br>
            <a:r>
              <a:rPr lang="es-ES" sz="2400" dirty="0"/>
              <a:t/>
            </a:r>
            <a:br>
              <a:rPr lang="es-ES" sz="2400" dirty="0"/>
            </a:br>
            <a:r>
              <a:rPr lang="es-ES" sz="2400" dirty="0" smtClean="0"/>
              <a:t> - CEDAW </a:t>
            </a:r>
            <a:r>
              <a:rPr lang="es-ES" sz="2400" dirty="0" err="1" smtClean="0"/>
              <a:t>official</a:t>
            </a:r>
            <a:r>
              <a:rPr lang="es-ES" sz="2400" dirty="0" smtClean="0"/>
              <a:t> </a:t>
            </a:r>
            <a:r>
              <a:rPr lang="es-ES" sz="2400" dirty="0" err="1" smtClean="0"/>
              <a:t>websites</a:t>
            </a:r>
            <a:r>
              <a:rPr lang="es-ES" sz="2400" dirty="0" smtClean="0"/>
              <a:t>: </a:t>
            </a:r>
            <a:r>
              <a:rPr lang="es-ES" sz="2400" dirty="0" smtClean="0">
                <a:hlinkClick r:id="rId2"/>
              </a:rPr>
              <a:t>http://www.un.org/womenwatch/daw/cedaw/</a:t>
            </a:r>
            <a:r>
              <a:rPr lang="es-ES" sz="2400" dirty="0" smtClean="0"/>
              <a:t> (27/10/2016)</a:t>
            </a:r>
            <a:br>
              <a:rPr lang="es-ES" sz="2400" dirty="0" smtClean="0"/>
            </a:br>
            <a:r>
              <a:rPr lang="es-ES" sz="2400" dirty="0"/>
              <a:t/>
            </a:r>
            <a:br>
              <a:rPr lang="es-ES" sz="2400" dirty="0"/>
            </a:br>
            <a:r>
              <a:rPr lang="es-ES" sz="2400" dirty="0" smtClean="0"/>
              <a:t> </a:t>
            </a:r>
            <a:r>
              <a:rPr lang="es-ES" sz="2400" dirty="0" smtClean="0">
                <a:hlinkClick r:id="rId3"/>
              </a:rPr>
              <a:t>http://www.ohchr.org/EN/HRBodies/CEDAW/Pages/Comments.aspx  </a:t>
            </a:r>
            <a:r>
              <a:rPr lang="es-ES" sz="2400" dirty="0" smtClean="0"/>
              <a:t>(27/10/2016)</a:t>
            </a: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lstStyle/>
          <a:p>
            <a:pPr algn="l"/>
            <a:r>
              <a:rPr lang="es-ES" dirty="0" smtClean="0"/>
              <a:t>INDEX</a:t>
            </a:r>
            <a:br>
              <a:rPr lang="es-ES" dirty="0" smtClean="0"/>
            </a:br>
            <a:r>
              <a:rPr lang="es-ES" dirty="0" smtClean="0"/>
              <a:t/>
            </a:r>
            <a:br>
              <a:rPr lang="es-ES" dirty="0" smtClean="0"/>
            </a:br>
            <a:r>
              <a:rPr lang="es-ES" sz="2400" dirty="0" smtClean="0"/>
              <a:t>- </a:t>
            </a:r>
            <a:r>
              <a:rPr lang="es-ES" sz="2400" dirty="0" err="1" smtClean="0"/>
              <a:t>Whats</a:t>
            </a:r>
            <a:r>
              <a:rPr lang="es-ES" sz="2400" dirty="0" smtClean="0"/>
              <a:t> </a:t>
            </a:r>
            <a:r>
              <a:rPr lang="es-ES" sz="2400" dirty="0" err="1" smtClean="0"/>
              <a:t>is</a:t>
            </a:r>
            <a:r>
              <a:rPr lang="es-ES" sz="2400" dirty="0" smtClean="0"/>
              <a:t> </a:t>
            </a:r>
            <a:r>
              <a:rPr lang="es-ES" sz="2400" dirty="0" err="1" smtClean="0"/>
              <a:t>the</a:t>
            </a:r>
            <a:r>
              <a:rPr lang="es-ES" sz="2400" dirty="0" smtClean="0"/>
              <a:t> CEDAW?</a:t>
            </a:r>
            <a:br>
              <a:rPr lang="es-ES" sz="2400" dirty="0" smtClean="0"/>
            </a:br>
            <a:r>
              <a:rPr lang="es-ES" sz="2400" dirty="0" smtClean="0"/>
              <a:t/>
            </a:r>
            <a:br>
              <a:rPr lang="es-ES" sz="2400" dirty="0" smtClean="0"/>
            </a:br>
            <a:r>
              <a:rPr lang="es-ES" sz="2400" dirty="0" smtClean="0"/>
              <a:t>- </a:t>
            </a:r>
            <a:r>
              <a:rPr lang="es-ES" sz="2400" dirty="0" err="1" smtClean="0"/>
              <a:t>States</a:t>
            </a:r>
            <a:r>
              <a:rPr lang="es-ES" sz="2400" dirty="0" smtClean="0"/>
              <a:t> </a:t>
            </a:r>
            <a:r>
              <a:rPr lang="es-ES" sz="2400" dirty="0" err="1" smtClean="0"/>
              <a:t>parties</a:t>
            </a:r>
            <a:r>
              <a:rPr lang="es-ES" sz="2400" dirty="0" smtClean="0"/>
              <a:t/>
            </a:r>
            <a:br>
              <a:rPr lang="es-ES" sz="2400" dirty="0" smtClean="0"/>
            </a:br>
            <a:r>
              <a:rPr lang="es-ES" sz="2400" dirty="0" smtClean="0"/>
              <a:t/>
            </a:r>
            <a:br>
              <a:rPr lang="es-ES" sz="2400" dirty="0" smtClean="0"/>
            </a:br>
            <a:r>
              <a:rPr lang="es-ES" sz="2400" dirty="0" smtClean="0"/>
              <a:t>- Country </a:t>
            </a:r>
            <a:r>
              <a:rPr lang="es-ES" sz="2400" dirty="0" err="1" smtClean="0"/>
              <a:t>reports</a:t>
            </a:r>
            <a:r>
              <a:rPr lang="es-ES" sz="2400" dirty="0" smtClean="0"/>
              <a:t/>
            </a:r>
            <a:br>
              <a:rPr lang="es-ES" sz="2400" dirty="0" smtClean="0"/>
            </a:br>
            <a:r>
              <a:rPr lang="es-ES" sz="2400" dirty="0"/>
              <a:t/>
            </a:r>
            <a:br>
              <a:rPr lang="es-ES" sz="2400" dirty="0"/>
            </a:br>
            <a:r>
              <a:rPr lang="es-ES" sz="2400" dirty="0" smtClean="0"/>
              <a:t>- </a:t>
            </a:r>
            <a:r>
              <a:rPr lang="es-ES" sz="2400" dirty="0" err="1" smtClean="0"/>
              <a:t>Concluding</a:t>
            </a:r>
            <a:r>
              <a:rPr lang="es-ES" sz="2400" dirty="0" smtClean="0"/>
              <a:t> </a:t>
            </a:r>
            <a:r>
              <a:rPr lang="es-ES" sz="2400" dirty="0" err="1" smtClean="0"/>
              <a:t>observations</a:t>
            </a:r>
            <a:r>
              <a:rPr lang="es-ES" sz="2400" dirty="0" smtClean="0"/>
              <a:t> of </a:t>
            </a:r>
            <a:r>
              <a:rPr lang="es-ES" sz="2400" dirty="0" err="1" smtClean="0"/>
              <a:t>the</a:t>
            </a:r>
            <a:r>
              <a:rPr lang="es-ES" sz="2400" dirty="0" smtClean="0"/>
              <a:t> CEDAW</a:t>
            </a: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normAutofit fontScale="90000"/>
          </a:bodyPr>
          <a:lstStyle/>
          <a:p>
            <a:pPr algn="l"/>
            <a:r>
              <a:rPr lang="es-ES" sz="2400" dirty="0" err="1" smtClean="0"/>
              <a:t>What</a:t>
            </a:r>
            <a:r>
              <a:rPr lang="es-ES" sz="2400" dirty="0" smtClean="0"/>
              <a:t> </a:t>
            </a:r>
            <a:r>
              <a:rPr lang="es-ES" sz="2400" dirty="0" err="1" smtClean="0"/>
              <a:t>is</a:t>
            </a:r>
            <a:r>
              <a:rPr lang="es-ES" sz="2400" dirty="0" smtClean="0"/>
              <a:t> </a:t>
            </a:r>
            <a:r>
              <a:rPr lang="es-ES" sz="2400" dirty="0" err="1" smtClean="0"/>
              <a:t>the</a:t>
            </a:r>
            <a:r>
              <a:rPr lang="es-ES" sz="2400" dirty="0" smtClean="0"/>
              <a:t> CEDAW?</a:t>
            </a:r>
            <a:br>
              <a:rPr lang="es-ES" sz="2400" dirty="0" smtClean="0"/>
            </a:br>
            <a:r>
              <a:rPr lang="es-ES" sz="2400" dirty="0" smtClean="0"/>
              <a:t/>
            </a:r>
            <a:br>
              <a:rPr lang="es-ES" sz="2400" dirty="0" smtClean="0"/>
            </a:br>
            <a:r>
              <a:rPr lang="en-US" sz="2400" dirty="0"/>
              <a:t> </a:t>
            </a:r>
            <a:r>
              <a:rPr lang="en-US" sz="2400" dirty="0" smtClean="0"/>
              <a:t>We can define it as a bill of rights for women. In its 30 articles it defines what is discrimination against women and sets up an agenda to end that discrimination.</a:t>
            </a:r>
            <a:br>
              <a:rPr lang="en-US" sz="2400" dirty="0" smtClean="0"/>
            </a:br>
            <a:r>
              <a:rPr lang="en-US" sz="2400" dirty="0"/>
              <a:t/>
            </a:r>
            <a:br>
              <a:rPr lang="en-US" sz="2400" dirty="0"/>
            </a:br>
            <a:r>
              <a:rPr lang="en-US" sz="2400" dirty="0" smtClean="0"/>
              <a:t>It defines discrimination as</a:t>
            </a:r>
            <a:r>
              <a:rPr lang="en-US" sz="2400" i="1" dirty="0" smtClean="0"/>
              <a:t> "...</a:t>
            </a:r>
            <a:r>
              <a:rPr lang="en-US" sz="2400" i="1" dirty="0"/>
              <a:t>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 </a:t>
            </a:r>
            <a:r>
              <a:rPr lang="en-US" sz="2400" dirty="0"/>
              <a:t/>
            </a:r>
            <a:br>
              <a:rPr lang="en-US" sz="2400" dirty="0"/>
            </a:br>
            <a:r>
              <a:rPr lang="en-US" sz="2400" dirty="0" smtClean="0"/>
              <a:t/>
            </a:r>
            <a:br>
              <a:rPr lang="en-US" sz="2400" dirty="0" smtClean="0"/>
            </a:br>
            <a:r>
              <a:rPr lang="en-US" sz="2400" dirty="0" smtClean="0"/>
              <a:t>It´s under the responsibility of the Office of the High </a:t>
            </a:r>
            <a:r>
              <a:rPr lang="en-US" sz="2400" dirty="0" err="1" smtClean="0"/>
              <a:t>Commisioner</a:t>
            </a:r>
            <a:r>
              <a:rPr lang="en-US" sz="2400" dirty="0" smtClean="0"/>
              <a:t> for Human Rights (OHCHR).</a:t>
            </a: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normAutofit fontScale="90000"/>
          </a:bodyPr>
          <a:lstStyle/>
          <a:p>
            <a:pPr algn="l"/>
            <a:r>
              <a:rPr lang="es-ES" sz="2400" dirty="0" err="1" smtClean="0"/>
              <a:t>States</a:t>
            </a:r>
            <a:r>
              <a:rPr lang="es-ES" sz="2400" dirty="0" smtClean="0"/>
              <a:t> </a:t>
            </a:r>
            <a:r>
              <a:rPr lang="es-ES" sz="2400" dirty="0" err="1" smtClean="0"/>
              <a:t>parties</a:t>
            </a:r>
            <a:r>
              <a:rPr lang="es-ES" sz="2400" dirty="0" smtClean="0"/>
              <a:t/>
            </a:r>
            <a:br>
              <a:rPr lang="es-ES" sz="2400" dirty="0" smtClean="0"/>
            </a:br>
            <a:r>
              <a:rPr lang="es-ES" sz="2400" dirty="0" smtClean="0"/>
              <a:t/>
            </a:r>
            <a:br>
              <a:rPr lang="es-ES" sz="2400" dirty="0" smtClean="0"/>
            </a:br>
            <a:r>
              <a:rPr lang="es-ES" sz="2400" dirty="0" err="1" smtClean="0"/>
              <a:t>When</a:t>
            </a:r>
            <a:r>
              <a:rPr lang="es-ES" sz="2400" dirty="0" smtClean="0"/>
              <a:t> a </a:t>
            </a:r>
            <a:r>
              <a:rPr lang="es-ES" sz="2400" dirty="0" err="1" smtClean="0"/>
              <a:t>State</a:t>
            </a:r>
            <a:r>
              <a:rPr lang="es-ES" sz="2400" dirty="0" smtClean="0"/>
              <a:t> </a:t>
            </a:r>
            <a:r>
              <a:rPr lang="es-ES" sz="2400" dirty="0" err="1" smtClean="0"/>
              <a:t>accepts</a:t>
            </a:r>
            <a:r>
              <a:rPr lang="es-ES" sz="2400" dirty="0" smtClean="0"/>
              <a:t> </a:t>
            </a:r>
            <a:r>
              <a:rPr lang="es-ES" sz="2400" dirty="0" err="1" smtClean="0"/>
              <a:t>the</a:t>
            </a:r>
            <a:r>
              <a:rPr lang="es-ES" sz="2400" dirty="0" smtClean="0"/>
              <a:t> </a:t>
            </a:r>
            <a:r>
              <a:rPr lang="es-ES" sz="2400" dirty="0" err="1" smtClean="0"/>
              <a:t>Convention</a:t>
            </a:r>
            <a:r>
              <a:rPr lang="es-ES" sz="2400" dirty="0" smtClean="0"/>
              <a:t> </a:t>
            </a:r>
            <a:r>
              <a:rPr lang="es-ES" sz="2400" dirty="0" err="1" smtClean="0"/>
              <a:t>it</a:t>
            </a:r>
            <a:r>
              <a:rPr lang="es-ES" sz="2400" dirty="0" smtClean="0"/>
              <a:t> </a:t>
            </a:r>
            <a:r>
              <a:rPr lang="es-ES" sz="2400" dirty="0" err="1" smtClean="0"/>
              <a:t>commits</a:t>
            </a:r>
            <a:r>
              <a:rPr lang="es-ES" sz="2400" dirty="0" smtClean="0"/>
              <a:t> </a:t>
            </a:r>
            <a:r>
              <a:rPr lang="es-ES" sz="2400" dirty="0" err="1" smtClean="0"/>
              <a:t>to</a:t>
            </a:r>
            <a:r>
              <a:rPr lang="es-ES" sz="2400" dirty="0" smtClean="0"/>
              <a:t>:</a:t>
            </a:r>
            <a:br>
              <a:rPr lang="es-ES" sz="2400" dirty="0" smtClean="0"/>
            </a:br>
            <a:r>
              <a:rPr lang="es-ES" sz="2400" dirty="0"/>
              <a:t/>
            </a:r>
            <a:br>
              <a:rPr lang="es-ES" sz="2400" dirty="0"/>
            </a:br>
            <a:r>
              <a:rPr lang="es-ES" sz="2400" dirty="0" smtClean="0"/>
              <a:t>-</a:t>
            </a:r>
            <a:r>
              <a:rPr lang="en-US" sz="2400" dirty="0" smtClean="0"/>
              <a:t> </a:t>
            </a:r>
            <a:r>
              <a:rPr lang="en-US" sz="2400" dirty="0"/>
              <a:t>incorporate the principle of equality of men and women in their legal system, abolish all discriminatory laws and adopt appropriate ones prohibiting discrimination against women;</a:t>
            </a:r>
            <a:br>
              <a:rPr lang="en-US" sz="2400" dirty="0"/>
            </a:br>
            <a:r>
              <a:rPr lang="en-US" sz="2400" dirty="0" smtClean="0"/>
              <a:t/>
            </a:r>
            <a:br>
              <a:rPr lang="en-US" sz="2400" dirty="0" smtClean="0"/>
            </a:br>
            <a:r>
              <a:rPr lang="en-US" sz="2400" dirty="0" smtClean="0"/>
              <a:t>- </a:t>
            </a:r>
            <a:r>
              <a:rPr lang="en-US" sz="2400" dirty="0"/>
              <a:t>establish tribunals and other public institutions to ensure the effective protection of women against discrimination; and</a:t>
            </a:r>
            <a:br>
              <a:rPr lang="en-US" sz="2400" dirty="0"/>
            </a:br>
            <a:r>
              <a:rPr lang="en-US" sz="2400" dirty="0" smtClean="0"/>
              <a:t/>
            </a:r>
            <a:br>
              <a:rPr lang="en-US" sz="2400" dirty="0" smtClean="0"/>
            </a:br>
            <a:r>
              <a:rPr lang="en-US" sz="2400" dirty="0" smtClean="0"/>
              <a:t>- </a:t>
            </a:r>
            <a:r>
              <a:rPr lang="en-US" sz="2400" dirty="0"/>
              <a:t>ensure elimination of all acts of discrimination against women by persons, organizations or enterprises.</a:t>
            </a:r>
            <a:br>
              <a:rPr lang="en-US" sz="2400" dirty="0"/>
            </a:b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normAutofit/>
          </a:bodyPr>
          <a:lstStyle/>
          <a:p>
            <a:pPr algn="l"/>
            <a:r>
              <a:rPr lang="es-ES" sz="3200" dirty="0" smtClean="0"/>
              <a:t/>
            </a:r>
            <a:br>
              <a:rPr lang="es-ES" sz="3200" dirty="0" smtClean="0"/>
            </a:br>
            <a:r>
              <a:rPr lang="es-ES" sz="3200" dirty="0"/>
              <a:t/>
            </a:r>
            <a:br>
              <a:rPr lang="es-ES" sz="3200" dirty="0"/>
            </a:br>
            <a:r>
              <a:rPr lang="es-ES" sz="3200" dirty="0" smtClean="0"/>
              <a:t>In </a:t>
            </a:r>
            <a:r>
              <a:rPr lang="es-ES" sz="3200" dirty="0" err="1" smtClean="0"/>
              <a:t>that</a:t>
            </a:r>
            <a:r>
              <a:rPr lang="es-ES" sz="3200" dirty="0" smtClean="0"/>
              <a:t> case </a:t>
            </a:r>
            <a:r>
              <a:rPr lang="es-ES" sz="3200" dirty="0" err="1" smtClean="0"/>
              <a:t>the</a:t>
            </a:r>
            <a:r>
              <a:rPr lang="es-ES" sz="3200" dirty="0" smtClean="0"/>
              <a:t> </a:t>
            </a:r>
            <a:r>
              <a:rPr lang="es-ES" sz="3200" dirty="0" err="1" smtClean="0"/>
              <a:t>State</a:t>
            </a:r>
            <a:r>
              <a:rPr lang="es-ES" sz="3200" dirty="0" smtClean="0"/>
              <a:t> </a:t>
            </a:r>
            <a:r>
              <a:rPr lang="es-ES" sz="3200" dirty="0" err="1" smtClean="0"/>
              <a:t>party</a:t>
            </a:r>
            <a:r>
              <a:rPr lang="es-ES" sz="3200" dirty="0" smtClean="0"/>
              <a:t> </a:t>
            </a:r>
            <a:r>
              <a:rPr lang="es-ES" sz="3200" dirty="0" err="1" smtClean="0"/>
              <a:t>is</a:t>
            </a:r>
            <a:r>
              <a:rPr lang="es-ES" sz="3200" dirty="0" smtClean="0"/>
              <a:t> </a:t>
            </a:r>
            <a:r>
              <a:rPr lang="es-ES" sz="3200" dirty="0" err="1" smtClean="0"/>
              <a:t>legally</a:t>
            </a:r>
            <a:r>
              <a:rPr lang="es-ES" sz="3200" dirty="0" smtClean="0"/>
              <a:t> </a:t>
            </a:r>
            <a:r>
              <a:rPr lang="es-ES" sz="3200" dirty="0" err="1" smtClean="0"/>
              <a:t>bound</a:t>
            </a:r>
            <a:r>
              <a:rPr lang="es-ES" sz="3200" dirty="0" smtClean="0"/>
              <a:t> </a:t>
            </a:r>
            <a:r>
              <a:rPr lang="es-ES" sz="3200" dirty="0" err="1" smtClean="0"/>
              <a:t>to</a:t>
            </a:r>
            <a:r>
              <a:rPr lang="es-ES" sz="3200" dirty="0" smtClean="0"/>
              <a:t> </a:t>
            </a:r>
            <a:r>
              <a:rPr lang="es-ES" sz="3200" dirty="0" err="1" smtClean="0"/>
              <a:t>put</a:t>
            </a:r>
            <a:r>
              <a:rPr lang="es-ES" sz="3200" dirty="0" smtClean="0"/>
              <a:t> </a:t>
            </a:r>
            <a:r>
              <a:rPr lang="es-ES" sz="3200" dirty="0" err="1" smtClean="0"/>
              <a:t>the</a:t>
            </a:r>
            <a:r>
              <a:rPr lang="es-ES" sz="3200" dirty="0" smtClean="0"/>
              <a:t> </a:t>
            </a:r>
            <a:r>
              <a:rPr lang="es-ES" sz="3200" dirty="0" err="1" smtClean="0"/>
              <a:t>Convention´s</a:t>
            </a:r>
            <a:r>
              <a:rPr lang="es-ES" sz="3200" dirty="0" smtClean="0"/>
              <a:t> </a:t>
            </a:r>
            <a:r>
              <a:rPr lang="es-ES" sz="3200" dirty="0" err="1" smtClean="0"/>
              <a:t>provisions</a:t>
            </a:r>
            <a:r>
              <a:rPr lang="es-ES" sz="3200" dirty="0" smtClean="0"/>
              <a:t> </a:t>
            </a:r>
            <a:r>
              <a:rPr lang="es-ES" sz="3200" dirty="0" err="1" smtClean="0"/>
              <a:t>into</a:t>
            </a:r>
            <a:r>
              <a:rPr lang="es-ES" sz="3200" dirty="0" smtClean="0"/>
              <a:t> </a:t>
            </a:r>
            <a:r>
              <a:rPr lang="es-ES" sz="3200" dirty="0" err="1" smtClean="0"/>
              <a:t>practice</a:t>
            </a:r>
            <a:r>
              <a:rPr lang="es-ES" sz="3200" dirty="0" smtClean="0"/>
              <a:t>.</a:t>
            </a:r>
            <a:br>
              <a:rPr lang="es-ES" sz="3200" dirty="0" smtClean="0"/>
            </a:br>
            <a:r>
              <a:rPr lang="es-ES" sz="3200" dirty="0"/>
              <a:t/>
            </a:r>
            <a:br>
              <a:rPr lang="es-ES" sz="3200" dirty="0"/>
            </a:br>
            <a:r>
              <a:rPr lang="es-ES" sz="3200" dirty="0" smtClean="0"/>
              <a:t>At </a:t>
            </a:r>
            <a:r>
              <a:rPr lang="es-ES" sz="3200" dirty="0" err="1" smtClean="0"/>
              <a:t>the</a:t>
            </a:r>
            <a:r>
              <a:rPr lang="es-ES" sz="3200" dirty="0" smtClean="0"/>
              <a:t> </a:t>
            </a:r>
            <a:r>
              <a:rPr lang="es-ES" sz="3200" dirty="0" err="1" smtClean="0"/>
              <a:t>same</a:t>
            </a:r>
            <a:r>
              <a:rPr lang="es-ES" sz="3200" dirty="0" smtClean="0"/>
              <a:t> time, </a:t>
            </a:r>
            <a:r>
              <a:rPr lang="es-ES" sz="3200" dirty="0" err="1" smtClean="0"/>
              <a:t>every</a:t>
            </a:r>
            <a:r>
              <a:rPr lang="es-ES" sz="3200" dirty="0" smtClean="0"/>
              <a:t> </a:t>
            </a:r>
            <a:r>
              <a:rPr lang="es-ES" sz="3200" dirty="0" err="1" smtClean="0"/>
              <a:t>four</a:t>
            </a:r>
            <a:r>
              <a:rPr lang="es-ES" sz="3200" dirty="0" smtClean="0"/>
              <a:t> </a:t>
            </a:r>
            <a:r>
              <a:rPr lang="es-ES" sz="3200" dirty="0" err="1" smtClean="0"/>
              <a:t>years</a:t>
            </a:r>
            <a:r>
              <a:rPr lang="es-ES" sz="3200" dirty="0" smtClean="0"/>
              <a:t> </a:t>
            </a:r>
            <a:r>
              <a:rPr lang="es-ES" sz="3200" dirty="0" err="1" smtClean="0"/>
              <a:t>they</a:t>
            </a:r>
            <a:r>
              <a:rPr lang="es-ES" sz="3200" dirty="0" smtClean="0"/>
              <a:t> are </a:t>
            </a:r>
            <a:r>
              <a:rPr lang="es-ES" sz="3200" dirty="0" err="1" smtClean="0"/>
              <a:t>forced</a:t>
            </a:r>
            <a:r>
              <a:rPr lang="es-ES" sz="3200" dirty="0" smtClean="0"/>
              <a:t> </a:t>
            </a:r>
            <a:r>
              <a:rPr lang="es-ES" sz="3200" dirty="0" err="1" smtClean="0"/>
              <a:t>to</a:t>
            </a:r>
            <a:r>
              <a:rPr lang="es-ES" sz="3200" dirty="0" smtClean="0"/>
              <a:t> </a:t>
            </a:r>
            <a:r>
              <a:rPr lang="es-ES" sz="3200" dirty="0" err="1" smtClean="0"/>
              <a:t>submit</a:t>
            </a:r>
            <a:r>
              <a:rPr lang="es-ES" sz="3200" dirty="0" smtClean="0"/>
              <a:t> a </a:t>
            </a:r>
            <a:r>
              <a:rPr lang="es-ES" sz="3200" dirty="0" err="1" smtClean="0"/>
              <a:t>report</a:t>
            </a:r>
            <a:r>
              <a:rPr lang="es-ES" sz="3200" dirty="0" smtClean="0"/>
              <a:t> </a:t>
            </a:r>
            <a:r>
              <a:rPr lang="es-ES" sz="3200" dirty="0" err="1" smtClean="0"/>
              <a:t>on</a:t>
            </a:r>
            <a:r>
              <a:rPr lang="es-ES" sz="3200" dirty="0" smtClean="0"/>
              <a:t> </a:t>
            </a:r>
            <a:r>
              <a:rPr lang="es-ES" sz="3200" dirty="0" err="1" smtClean="0"/>
              <a:t>the</a:t>
            </a:r>
            <a:r>
              <a:rPr lang="es-ES" sz="3200" dirty="0" smtClean="0"/>
              <a:t> </a:t>
            </a:r>
            <a:r>
              <a:rPr lang="es-ES" sz="3200" dirty="0" err="1" smtClean="0"/>
              <a:t>measures</a:t>
            </a:r>
            <a:r>
              <a:rPr lang="es-ES" sz="3200" dirty="0" smtClean="0"/>
              <a:t> </a:t>
            </a:r>
            <a:r>
              <a:rPr lang="es-ES" sz="3200" dirty="0" err="1" smtClean="0"/>
              <a:t>taken</a:t>
            </a:r>
            <a:r>
              <a:rPr lang="es-ES" sz="3200" dirty="0" smtClean="0"/>
              <a:t> </a:t>
            </a:r>
            <a:r>
              <a:rPr lang="es-ES" sz="3200" dirty="0" err="1" smtClean="0"/>
              <a:t>to</a:t>
            </a:r>
            <a:r>
              <a:rPr lang="es-ES" sz="3200" dirty="0" smtClean="0"/>
              <a:t> </a:t>
            </a:r>
            <a:r>
              <a:rPr lang="es-ES" sz="3200" dirty="0" err="1" smtClean="0"/>
              <a:t>comply</a:t>
            </a:r>
            <a:r>
              <a:rPr lang="es-ES" sz="3200" dirty="0" smtClean="0"/>
              <a:t> </a:t>
            </a:r>
            <a:r>
              <a:rPr lang="es-ES" sz="3200" dirty="0" err="1" smtClean="0"/>
              <a:t>with</a:t>
            </a:r>
            <a:r>
              <a:rPr lang="es-ES" sz="3200" dirty="0" smtClean="0"/>
              <a:t> </a:t>
            </a:r>
            <a:r>
              <a:rPr lang="es-ES" sz="3200" dirty="0" err="1" smtClean="0"/>
              <a:t>their</a:t>
            </a:r>
            <a:r>
              <a:rPr lang="es-ES" sz="3200" dirty="0" smtClean="0"/>
              <a:t> </a:t>
            </a:r>
            <a:r>
              <a:rPr lang="es-ES" sz="3200" dirty="0" err="1" smtClean="0"/>
              <a:t>obligations</a:t>
            </a:r>
            <a:r>
              <a:rPr lang="es-ES" sz="3200" dirty="0" smtClean="0"/>
              <a:t> </a:t>
            </a:r>
            <a:r>
              <a:rPr lang="es-ES" sz="3200" dirty="0" err="1" smtClean="0"/>
              <a:t>to</a:t>
            </a:r>
            <a:r>
              <a:rPr lang="es-ES" sz="3200" dirty="0" smtClean="0"/>
              <a:t> CEDAW.</a:t>
            </a:r>
            <a:endParaRPr lang="es-ES" sz="32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lstStyle/>
          <a:p>
            <a:pPr algn="l"/>
            <a:r>
              <a:rPr lang="es-ES" dirty="0" err="1" smtClean="0"/>
              <a:t>Concluding</a:t>
            </a:r>
            <a:r>
              <a:rPr lang="es-ES" dirty="0" smtClean="0"/>
              <a:t> </a:t>
            </a:r>
            <a:r>
              <a:rPr lang="es-ES" dirty="0" err="1" smtClean="0"/>
              <a:t>observations</a:t>
            </a:r>
            <a:r>
              <a:rPr lang="es-ES" dirty="0" smtClean="0"/>
              <a:t> of </a:t>
            </a:r>
            <a:r>
              <a:rPr lang="es-ES" dirty="0" err="1" smtClean="0"/>
              <a:t>the</a:t>
            </a:r>
            <a:r>
              <a:rPr lang="es-ES" dirty="0" smtClean="0"/>
              <a:t> CEDAW</a:t>
            </a:r>
            <a:r>
              <a:rPr lang="es-ES" sz="2400" dirty="0" smtClean="0"/>
              <a:t/>
            </a:r>
            <a:br>
              <a:rPr lang="es-ES" sz="2400" dirty="0" smtClean="0"/>
            </a:br>
            <a:r>
              <a:rPr lang="es-ES" sz="2400" dirty="0"/>
              <a:t/>
            </a:r>
            <a:br>
              <a:rPr lang="es-ES" sz="2400" dirty="0"/>
            </a:br>
            <a:r>
              <a:rPr lang="es-ES" sz="2400" dirty="0" err="1" smtClean="0"/>
              <a:t>It´s</a:t>
            </a:r>
            <a:r>
              <a:rPr lang="es-ES" sz="2400" dirty="0" smtClean="0"/>
              <a:t> a </a:t>
            </a:r>
            <a:r>
              <a:rPr lang="es-ES" sz="2400" dirty="0" err="1" smtClean="0"/>
              <a:t>report</a:t>
            </a:r>
            <a:r>
              <a:rPr lang="es-ES" sz="2400" dirty="0" smtClean="0"/>
              <a:t> </a:t>
            </a:r>
            <a:r>
              <a:rPr lang="es-ES" sz="2400" dirty="0" err="1" smtClean="0"/>
              <a:t>that</a:t>
            </a:r>
            <a:r>
              <a:rPr lang="es-ES" sz="2400" dirty="0" smtClean="0"/>
              <a:t> </a:t>
            </a:r>
            <a:r>
              <a:rPr lang="es-ES" sz="2400" dirty="0" err="1" smtClean="0"/>
              <a:t>the</a:t>
            </a:r>
            <a:r>
              <a:rPr lang="es-ES" sz="2400" dirty="0" smtClean="0"/>
              <a:t> </a:t>
            </a:r>
            <a:r>
              <a:rPr lang="es-ES" sz="2400" dirty="0" err="1" smtClean="0"/>
              <a:t>Convention</a:t>
            </a:r>
            <a:r>
              <a:rPr lang="es-ES" sz="2400" dirty="0" smtClean="0"/>
              <a:t> </a:t>
            </a:r>
            <a:r>
              <a:rPr lang="es-ES" sz="2400" dirty="0" err="1" smtClean="0"/>
              <a:t>elaborates</a:t>
            </a:r>
            <a:r>
              <a:rPr lang="es-ES" sz="2400" dirty="0" smtClean="0"/>
              <a:t> </a:t>
            </a:r>
            <a:r>
              <a:rPr lang="es-ES" sz="2400" dirty="0" err="1" smtClean="0"/>
              <a:t>based</a:t>
            </a:r>
            <a:r>
              <a:rPr lang="es-ES" sz="2400" dirty="0" smtClean="0"/>
              <a:t> </a:t>
            </a:r>
            <a:r>
              <a:rPr lang="es-ES" sz="2400" dirty="0" err="1" smtClean="0"/>
              <a:t>on</a:t>
            </a:r>
            <a:r>
              <a:rPr lang="es-ES" sz="2400" dirty="0" smtClean="0"/>
              <a:t> </a:t>
            </a:r>
            <a:r>
              <a:rPr lang="es-ES" sz="2400" dirty="0" err="1" smtClean="0"/>
              <a:t>each</a:t>
            </a:r>
            <a:r>
              <a:rPr lang="es-ES" sz="2400" dirty="0" smtClean="0"/>
              <a:t> </a:t>
            </a:r>
            <a:r>
              <a:rPr lang="es-ES" sz="2400" dirty="0" err="1" smtClean="0"/>
              <a:t>State</a:t>
            </a:r>
            <a:r>
              <a:rPr lang="es-ES" sz="2400" dirty="0" smtClean="0"/>
              <a:t> </a:t>
            </a:r>
            <a:r>
              <a:rPr lang="es-ES" sz="2400" dirty="0" err="1" smtClean="0"/>
              <a:t>party´s</a:t>
            </a:r>
            <a:r>
              <a:rPr lang="es-ES" sz="2400" dirty="0" smtClean="0"/>
              <a:t> </a:t>
            </a:r>
            <a:r>
              <a:rPr lang="es-ES" sz="2400" dirty="0" err="1" smtClean="0"/>
              <a:t>report</a:t>
            </a:r>
            <a:r>
              <a:rPr lang="es-ES" sz="2400" dirty="0" smtClean="0"/>
              <a:t>. </a:t>
            </a:r>
            <a:r>
              <a:rPr lang="es-ES" sz="2400" dirty="0" err="1" smtClean="0"/>
              <a:t>The</a:t>
            </a:r>
            <a:r>
              <a:rPr lang="es-ES" sz="2400" dirty="0" smtClean="0"/>
              <a:t> </a:t>
            </a:r>
            <a:r>
              <a:rPr lang="es-ES" sz="2400" dirty="0" err="1" smtClean="0"/>
              <a:t>structure</a:t>
            </a:r>
            <a:r>
              <a:rPr lang="es-ES" sz="2400" dirty="0" smtClean="0"/>
              <a:t> of </a:t>
            </a:r>
            <a:r>
              <a:rPr lang="es-ES" sz="2400" dirty="0" err="1" smtClean="0"/>
              <a:t>the</a:t>
            </a:r>
            <a:r>
              <a:rPr lang="es-ES" sz="2400" dirty="0" smtClean="0"/>
              <a:t> </a:t>
            </a:r>
            <a:r>
              <a:rPr lang="es-ES" sz="2400" dirty="0" err="1" smtClean="0"/>
              <a:t>concluding</a:t>
            </a:r>
            <a:r>
              <a:rPr lang="es-ES" sz="2400" dirty="0" smtClean="0"/>
              <a:t> </a:t>
            </a:r>
            <a:r>
              <a:rPr lang="es-ES" sz="2400" dirty="0" err="1" smtClean="0"/>
              <a:t>observations</a:t>
            </a:r>
            <a:r>
              <a:rPr lang="es-ES" sz="2400" dirty="0" smtClean="0"/>
              <a:t> </a:t>
            </a:r>
            <a:r>
              <a:rPr lang="es-ES" sz="2400" dirty="0" err="1" smtClean="0"/>
              <a:t>is</a:t>
            </a:r>
            <a:r>
              <a:rPr lang="es-ES" sz="2400" dirty="0" smtClean="0"/>
              <a:t> </a:t>
            </a:r>
            <a:r>
              <a:rPr lang="es-ES" sz="2400" dirty="0" err="1" smtClean="0"/>
              <a:t>divided</a:t>
            </a:r>
            <a:r>
              <a:rPr lang="es-ES" sz="2400" dirty="0" smtClean="0"/>
              <a:t> </a:t>
            </a:r>
            <a:r>
              <a:rPr lang="es-ES" sz="2400" dirty="0" err="1" smtClean="0"/>
              <a:t>into</a:t>
            </a:r>
            <a:r>
              <a:rPr lang="es-ES" sz="2400" dirty="0" smtClean="0"/>
              <a:t> </a:t>
            </a:r>
            <a:r>
              <a:rPr lang="es-ES" sz="2400" dirty="0" err="1" smtClean="0"/>
              <a:t>three</a:t>
            </a:r>
            <a:r>
              <a:rPr lang="es-ES" sz="2400" dirty="0" smtClean="0"/>
              <a:t> </a:t>
            </a:r>
            <a:r>
              <a:rPr lang="es-ES" sz="2400" dirty="0" err="1" smtClean="0"/>
              <a:t>main</a:t>
            </a:r>
            <a:r>
              <a:rPr lang="es-ES" sz="2400" dirty="0" smtClean="0"/>
              <a:t> </a:t>
            </a:r>
            <a:r>
              <a:rPr lang="es-ES" sz="2400" dirty="0" err="1" smtClean="0"/>
              <a:t>parts</a:t>
            </a:r>
            <a:r>
              <a:rPr lang="es-ES" sz="2400" dirty="0" smtClean="0"/>
              <a:t>:</a:t>
            </a:r>
            <a:br>
              <a:rPr lang="es-ES" sz="2400" dirty="0" smtClean="0"/>
            </a:br>
            <a:r>
              <a:rPr lang="es-ES" sz="2400" dirty="0" smtClean="0"/>
              <a:t/>
            </a:r>
            <a:br>
              <a:rPr lang="es-ES" sz="2400" dirty="0" smtClean="0"/>
            </a:br>
            <a:r>
              <a:rPr lang="es-ES" sz="2400" dirty="0" smtClean="0"/>
              <a:t>A. </a:t>
            </a:r>
            <a:r>
              <a:rPr lang="es-ES" sz="2400" dirty="0" err="1" smtClean="0"/>
              <a:t>Introduction</a:t>
            </a:r>
            <a:r>
              <a:rPr lang="es-ES" sz="2400" dirty="0" smtClean="0"/>
              <a:t/>
            </a:r>
            <a:br>
              <a:rPr lang="es-ES" sz="2400" dirty="0" smtClean="0"/>
            </a:br>
            <a:r>
              <a:rPr lang="es-ES" sz="2400" dirty="0" smtClean="0"/>
              <a:t>B. Positive </a:t>
            </a:r>
            <a:r>
              <a:rPr lang="es-ES" sz="2400" dirty="0" err="1" smtClean="0"/>
              <a:t>aspects</a:t>
            </a:r>
            <a:r>
              <a:rPr lang="es-ES" sz="2400" dirty="0" smtClean="0"/>
              <a:t/>
            </a:r>
            <a:br>
              <a:rPr lang="es-ES" sz="2400" dirty="0" smtClean="0"/>
            </a:br>
            <a:r>
              <a:rPr lang="es-ES" sz="2400" dirty="0" smtClean="0"/>
              <a:t>C. Principal </a:t>
            </a:r>
            <a:r>
              <a:rPr lang="es-ES" sz="2400" dirty="0" err="1" smtClean="0"/>
              <a:t>areas</a:t>
            </a:r>
            <a:r>
              <a:rPr lang="es-ES" sz="2400" dirty="0" smtClean="0"/>
              <a:t> of </a:t>
            </a:r>
            <a:r>
              <a:rPr lang="es-ES" sz="2400" dirty="0" err="1" smtClean="0"/>
              <a:t>concern</a:t>
            </a:r>
            <a:r>
              <a:rPr lang="es-ES" sz="2400" dirty="0" smtClean="0"/>
              <a:t> and </a:t>
            </a:r>
            <a:r>
              <a:rPr lang="es-ES" sz="2400" dirty="0" err="1" smtClean="0"/>
              <a:t>recommendations</a:t>
            </a:r>
            <a:endParaRPr lang="es-ES"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071546"/>
            <a:ext cx="7772400" cy="2500330"/>
          </a:xfrm>
        </p:spPr>
        <p:txBody>
          <a:bodyPr>
            <a:normAutofit/>
          </a:bodyPr>
          <a:lstStyle/>
          <a:p>
            <a:pPr algn="l"/>
            <a:r>
              <a:rPr lang="es-ES" sz="2400" dirty="0" smtClean="0"/>
              <a:t>INTRODUCTION:</a:t>
            </a:r>
            <a:br>
              <a:rPr lang="es-ES" sz="2400" dirty="0" smtClean="0"/>
            </a:br>
            <a:r>
              <a:rPr lang="es-ES" sz="2400" dirty="0"/>
              <a:t/>
            </a:r>
            <a:br>
              <a:rPr lang="es-ES" sz="2400" dirty="0"/>
            </a:br>
            <a:r>
              <a:rPr lang="es-ES" sz="2400" dirty="0" smtClean="0"/>
              <a:t>CEDAW </a:t>
            </a:r>
            <a:r>
              <a:rPr lang="es-ES" sz="2400" dirty="0" err="1" smtClean="0"/>
              <a:t>thanks</a:t>
            </a:r>
            <a:r>
              <a:rPr lang="es-ES" sz="2400" dirty="0" smtClean="0"/>
              <a:t> </a:t>
            </a:r>
            <a:r>
              <a:rPr lang="es-ES" sz="2400" dirty="0" err="1" smtClean="0"/>
              <a:t>the</a:t>
            </a:r>
            <a:r>
              <a:rPr lang="es-ES" sz="2400" dirty="0" smtClean="0"/>
              <a:t> </a:t>
            </a:r>
            <a:r>
              <a:rPr lang="es-ES" sz="2400" dirty="0" err="1" smtClean="0"/>
              <a:t>submission</a:t>
            </a:r>
            <a:r>
              <a:rPr lang="es-ES" sz="2400" dirty="0" smtClean="0"/>
              <a:t> of </a:t>
            </a:r>
            <a:r>
              <a:rPr lang="es-ES" sz="2400" dirty="0" err="1" smtClean="0"/>
              <a:t>the</a:t>
            </a:r>
            <a:r>
              <a:rPr lang="es-ES" sz="2400" dirty="0" smtClean="0"/>
              <a:t> </a:t>
            </a:r>
            <a:r>
              <a:rPr lang="es-ES" sz="2400" dirty="0" err="1" smtClean="0"/>
              <a:t>report</a:t>
            </a:r>
            <a:r>
              <a:rPr lang="es-ES" sz="2400" dirty="0" smtClean="0"/>
              <a:t> and </a:t>
            </a:r>
            <a:r>
              <a:rPr lang="es-ES" sz="2400" dirty="0" err="1" smtClean="0"/>
              <a:t>recognizes</a:t>
            </a:r>
            <a:r>
              <a:rPr lang="es-ES" sz="2400" dirty="0" smtClean="0"/>
              <a:t> </a:t>
            </a:r>
            <a:r>
              <a:rPr lang="es-ES" sz="2400" dirty="0" err="1" smtClean="0"/>
              <a:t>the</a:t>
            </a:r>
            <a:r>
              <a:rPr lang="es-ES" sz="2400" dirty="0" smtClean="0"/>
              <a:t> </a:t>
            </a:r>
            <a:r>
              <a:rPr lang="es-ES" sz="2400" dirty="0" err="1" smtClean="0"/>
              <a:t>work</a:t>
            </a:r>
            <a:r>
              <a:rPr lang="es-ES" sz="2400" dirty="0" smtClean="0"/>
              <a:t> of </a:t>
            </a:r>
            <a:r>
              <a:rPr lang="es-ES" sz="2400" dirty="0" err="1" smtClean="0"/>
              <a:t>the</a:t>
            </a:r>
            <a:r>
              <a:rPr lang="es-ES" sz="2400" dirty="0" smtClean="0"/>
              <a:t> </a:t>
            </a:r>
            <a:r>
              <a:rPr lang="es-ES" sz="2400" dirty="0" err="1" smtClean="0"/>
              <a:t>diplomatic</a:t>
            </a:r>
            <a:r>
              <a:rPr lang="es-ES" sz="2400" dirty="0" smtClean="0"/>
              <a:t> </a:t>
            </a:r>
            <a:r>
              <a:rPr lang="es-ES" sz="2400" dirty="0" err="1" smtClean="0"/>
              <a:t>delegation</a:t>
            </a:r>
            <a:r>
              <a:rPr lang="es-ES" sz="2400" dirty="0" smtClean="0"/>
              <a:t> of </a:t>
            </a:r>
            <a:r>
              <a:rPr lang="es-ES" sz="2400" dirty="0" err="1" smtClean="0"/>
              <a:t>the</a:t>
            </a:r>
            <a:r>
              <a:rPr lang="es-ES" sz="2400" dirty="0" smtClean="0"/>
              <a:t> </a:t>
            </a:r>
            <a:r>
              <a:rPr lang="es-ES" sz="2400" dirty="0" err="1" smtClean="0"/>
              <a:t>State</a:t>
            </a:r>
            <a:r>
              <a:rPr lang="es-ES" sz="2400" dirty="0" smtClean="0"/>
              <a:t> </a:t>
            </a:r>
            <a:r>
              <a:rPr lang="es-ES" sz="2400" dirty="0" err="1" smtClean="0"/>
              <a:t>party</a:t>
            </a:r>
            <a:r>
              <a:rPr lang="es-ES" sz="2400" dirty="0" smtClean="0"/>
              <a:t>.</a:t>
            </a:r>
            <a:br>
              <a:rPr lang="es-ES" sz="2400" dirty="0" smtClean="0"/>
            </a:br>
            <a:r>
              <a:rPr lang="es-ES" sz="2400" dirty="0"/>
              <a:t/>
            </a:r>
            <a:br>
              <a:rPr lang="es-ES" sz="2400" dirty="0"/>
            </a:b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pic>
        <p:nvPicPr>
          <p:cNvPr id="1028" name="Picture 4"/>
          <p:cNvPicPr>
            <a:picLocks noChangeAspect="1" noChangeArrowheads="1"/>
          </p:cNvPicPr>
          <p:nvPr/>
        </p:nvPicPr>
        <p:blipFill>
          <a:blip r:embed="rId2" cstate="print"/>
          <a:srcRect/>
          <a:stretch>
            <a:fillRect/>
          </a:stretch>
        </p:blipFill>
        <p:spPr bwMode="auto">
          <a:xfrm>
            <a:off x="642910" y="3143248"/>
            <a:ext cx="7791450"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normAutofit fontScale="90000"/>
          </a:bodyPr>
          <a:lstStyle/>
          <a:p>
            <a:pPr algn="l"/>
            <a:r>
              <a:rPr lang="es-ES" sz="2400" dirty="0" smtClean="0"/>
              <a:t>POSITIVE ASPECTS</a:t>
            </a:r>
            <a:br>
              <a:rPr lang="es-ES" sz="2400" dirty="0" smtClean="0"/>
            </a:br>
            <a:r>
              <a:rPr lang="es-ES" sz="2400" dirty="0"/>
              <a:t/>
            </a:r>
            <a:br>
              <a:rPr lang="es-ES" sz="2400" dirty="0"/>
            </a:br>
            <a:r>
              <a:rPr lang="es-ES" sz="2400" dirty="0" err="1" smtClean="0"/>
              <a:t>The</a:t>
            </a:r>
            <a:r>
              <a:rPr lang="es-ES" sz="2400" dirty="0" smtClean="0"/>
              <a:t> </a:t>
            </a:r>
            <a:r>
              <a:rPr lang="es-ES" sz="2400" dirty="0" err="1" smtClean="0"/>
              <a:t>Convention</a:t>
            </a:r>
            <a:r>
              <a:rPr lang="es-ES" sz="2400" dirty="0" smtClean="0"/>
              <a:t> </a:t>
            </a:r>
            <a:r>
              <a:rPr lang="es-ES" sz="2400" dirty="0" err="1" smtClean="0"/>
              <a:t>underlines</a:t>
            </a:r>
            <a:r>
              <a:rPr lang="es-ES" sz="2400" dirty="0" smtClean="0"/>
              <a:t> </a:t>
            </a:r>
            <a:r>
              <a:rPr lang="es-ES" sz="2400" dirty="0" err="1" smtClean="0"/>
              <a:t>the</a:t>
            </a:r>
            <a:r>
              <a:rPr lang="es-ES" sz="2400" dirty="0" smtClean="0"/>
              <a:t> </a:t>
            </a:r>
            <a:r>
              <a:rPr lang="es-ES" sz="2400" dirty="0" err="1" smtClean="0"/>
              <a:t>importance</a:t>
            </a:r>
            <a:r>
              <a:rPr lang="es-ES" sz="2400" dirty="0" smtClean="0"/>
              <a:t> of </a:t>
            </a:r>
            <a:r>
              <a:rPr lang="es-ES" sz="2400" dirty="0" err="1" smtClean="0"/>
              <a:t>the</a:t>
            </a:r>
            <a:r>
              <a:rPr lang="es-ES" sz="2400" dirty="0" smtClean="0"/>
              <a:t> </a:t>
            </a:r>
            <a:r>
              <a:rPr lang="es-ES" sz="2400" dirty="0" err="1" smtClean="0"/>
              <a:t>progress</a:t>
            </a:r>
            <a:r>
              <a:rPr lang="es-ES" sz="2400" dirty="0" smtClean="0"/>
              <a:t> </a:t>
            </a:r>
            <a:r>
              <a:rPr lang="es-ES" sz="2400" dirty="0" err="1" smtClean="0"/>
              <a:t>made</a:t>
            </a:r>
            <a:r>
              <a:rPr lang="es-ES" sz="2400" dirty="0" smtClean="0"/>
              <a:t> </a:t>
            </a:r>
            <a:r>
              <a:rPr lang="es-ES" sz="2400" dirty="0" err="1" smtClean="0"/>
              <a:t>by</a:t>
            </a:r>
            <a:r>
              <a:rPr lang="es-ES" sz="2400" dirty="0" smtClean="0"/>
              <a:t> </a:t>
            </a:r>
            <a:r>
              <a:rPr lang="es-ES" sz="2400" dirty="0" err="1" smtClean="0"/>
              <a:t>the</a:t>
            </a:r>
            <a:r>
              <a:rPr lang="es-ES" sz="2400" dirty="0" smtClean="0"/>
              <a:t> </a:t>
            </a:r>
            <a:r>
              <a:rPr lang="es-ES" sz="2400" dirty="0" err="1" smtClean="0"/>
              <a:t>State</a:t>
            </a:r>
            <a:r>
              <a:rPr lang="es-ES" sz="2400" dirty="0" smtClean="0"/>
              <a:t> </a:t>
            </a:r>
            <a:r>
              <a:rPr lang="es-ES" sz="2400" dirty="0" err="1" smtClean="0"/>
              <a:t>party</a:t>
            </a:r>
            <a:r>
              <a:rPr lang="es-ES" sz="2400" dirty="0" smtClean="0"/>
              <a:t> </a:t>
            </a:r>
            <a:r>
              <a:rPr lang="es-ES" sz="2400" dirty="0" err="1" smtClean="0"/>
              <a:t>on</a:t>
            </a:r>
            <a:r>
              <a:rPr lang="es-ES" sz="2400" dirty="0"/>
              <a:t> </a:t>
            </a:r>
            <a:r>
              <a:rPr lang="es-ES" sz="2400" dirty="0" err="1" smtClean="0"/>
              <a:t>the</a:t>
            </a:r>
            <a:r>
              <a:rPr lang="es-ES" sz="2400" dirty="0" smtClean="0"/>
              <a:t> </a:t>
            </a:r>
            <a:r>
              <a:rPr lang="es-ES" sz="2400" dirty="0" err="1" smtClean="0"/>
              <a:t>issues</a:t>
            </a:r>
            <a:r>
              <a:rPr lang="es-ES" sz="2400" dirty="0" smtClean="0"/>
              <a:t> </a:t>
            </a:r>
            <a:r>
              <a:rPr lang="es-ES" sz="2400" dirty="0" err="1" smtClean="0"/>
              <a:t>related</a:t>
            </a:r>
            <a:r>
              <a:rPr lang="es-ES" sz="2400" dirty="0" smtClean="0"/>
              <a:t> </a:t>
            </a:r>
            <a:r>
              <a:rPr lang="es-ES" sz="2400" dirty="0" err="1" smtClean="0"/>
              <a:t>to</a:t>
            </a:r>
            <a:r>
              <a:rPr lang="es-ES" sz="2400" dirty="0" smtClean="0"/>
              <a:t> </a:t>
            </a:r>
            <a:r>
              <a:rPr lang="es-ES" sz="2400" dirty="0" err="1" smtClean="0"/>
              <a:t>gender</a:t>
            </a:r>
            <a:r>
              <a:rPr lang="es-ES" sz="2400" dirty="0" smtClean="0"/>
              <a:t> </a:t>
            </a:r>
            <a:r>
              <a:rPr lang="es-ES" sz="2400" dirty="0" err="1" smtClean="0"/>
              <a:t>equality</a:t>
            </a:r>
            <a:r>
              <a:rPr lang="es-ES" sz="2400" dirty="0" smtClean="0"/>
              <a:t>, </a:t>
            </a:r>
            <a:r>
              <a:rPr lang="es-ES" sz="2400" dirty="0" err="1" smtClean="0"/>
              <a:t>end</a:t>
            </a:r>
            <a:r>
              <a:rPr lang="es-ES" sz="2400" dirty="0" smtClean="0"/>
              <a:t> of </a:t>
            </a:r>
            <a:r>
              <a:rPr lang="es-ES" sz="2400" dirty="0" err="1" smtClean="0"/>
              <a:t>discrimination</a:t>
            </a:r>
            <a:r>
              <a:rPr lang="es-ES" sz="2400" dirty="0" smtClean="0"/>
              <a:t> </a:t>
            </a:r>
            <a:r>
              <a:rPr lang="es-ES" sz="2400" dirty="0" err="1" smtClean="0"/>
              <a:t>against</a:t>
            </a:r>
            <a:r>
              <a:rPr lang="es-ES" sz="2400" dirty="0" smtClean="0"/>
              <a:t> </a:t>
            </a:r>
            <a:r>
              <a:rPr lang="es-ES" sz="2400" dirty="0" err="1" smtClean="0"/>
              <a:t>women</a:t>
            </a:r>
            <a:r>
              <a:rPr lang="es-ES" sz="2400" dirty="0" smtClean="0"/>
              <a:t> and </a:t>
            </a:r>
            <a:r>
              <a:rPr lang="es-ES" sz="2400" dirty="0" err="1" smtClean="0"/>
              <a:t>women´s</a:t>
            </a:r>
            <a:r>
              <a:rPr lang="es-ES" sz="2400" dirty="0" smtClean="0"/>
              <a:t> </a:t>
            </a:r>
            <a:r>
              <a:rPr lang="es-ES" sz="2400" dirty="0" err="1" smtClean="0"/>
              <a:t>protection</a:t>
            </a:r>
            <a:r>
              <a:rPr lang="es-ES" sz="2400" dirty="0" smtClean="0"/>
              <a:t>. </a:t>
            </a:r>
            <a:br>
              <a:rPr lang="es-ES" sz="2400" dirty="0" smtClean="0"/>
            </a:br>
            <a:r>
              <a:rPr lang="es-ES" sz="2400" dirty="0"/>
              <a:t/>
            </a:r>
            <a:br>
              <a:rPr lang="es-ES" sz="2400" dirty="0"/>
            </a:br>
            <a:r>
              <a:rPr lang="es-ES" sz="2400" dirty="0" smtClean="0"/>
              <a:t>- </a:t>
            </a:r>
            <a:r>
              <a:rPr lang="es-ES" sz="2400" dirty="0" err="1" smtClean="0"/>
              <a:t>Welcoming</a:t>
            </a:r>
            <a:r>
              <a:rPr lang="es-ES" sz="2400" dirty="0" smtClean="0"/>
              <a:t> </a:t>
            </a:r>
            <a:r>
              <a:rPr lang="es-ES" sz="2400" dirty="0" err="1" smtClean="0"/>
              <a:t>accession</a:t>
            </a:r>
            <a:r>
              <a:rPr lang="es-ES" sz="2400" dirty="0" smtClean="0"/>
              <a:t> of </a:t>
            </a:r>
            <a:r>
              <a:rPr lang="es-ES" sz="2400" dirty="0" err="1" smtClean="0"/>
              <a:t>the</a:t>
            </a:r>
            <a:r>
              <a:rPr lang="es-ES" sz="2400" dirty="0" smtClean="0"/>
              <a:t> </a:t>
            </a:r>
            <a:r>
              <a:rPr lang="es-ES" sz="2400" dirty="0" err="1" smtClean="0"/>
              <a:t>State</a:t>
            </a:r>
            <a:r>
              <a:rPr lang="es-ES" sz="2400" dirty="0" smtClean="0"/>
              <a:t> </a:t>
            </a:r>
            <a:r>
              <a:rPr lang="es-ES" sz="2400" dirty="0" err="1" smtClean="0"/>
              <a:t>party</a:t>
            </a:r>
            <a:r>
              <a:rPr lang="es-ES" sz="2400" dirty="0" smtClean="0"/>
              <a:t> </a:t>
            </a:r>
            <a:r>
              <a:rPr lang="es-ES" sz="2400" dirty="0" err="1" smtClean="0"/>
              <a:t>to</a:t>
            </a:r>
            <a:r>
              <a:rPr lang="es-ES" sz="2400" dirty="0" smtClean="0"/>
              <a:t> </a:t>
            </a:r>
            <a:r>
              <a:rPr lang="es-ES" sz="2400" dirty="0" err="1" smtClean="0"/>
              <a:t>international</a:t>
            </a:r>
            <a:r>
              <a:rPr lang="es-ES" sz="2400" dirty="0" smtClean="0"/>
              <a:t> </a:t>
            </a:r>
            <a:r>
              <a:rPr lang="es-ES" sz="2400" dirty="0" err="1" smtClean="0"/>
              <a:t>treaties</a:t>
            </a:r>
            <a:r>
              <a:rPr lang="es-ES" sz="2400" dirty="0" smtClean="0"/>
              <a:t>.</a:t>
            </a:r>
            <a:br>
              <a:rPr lang="es-ES" sz="2400" dirty="0" smtClean="0"/>
            </a:br>
            <a:r>
              <a:rPr lang="es-ES" sz="2400" dirty="0" smtClean="0"/>
              <a:t/>
            </a:r>
            <a:br>
              <a:rPr lang="es-ES" sz="2400" dirty="0" smtClean="0"/>
            </a:br>
            <a:r>
              <a:rPr lang="es-ES" sz="2400" dirty="0" smtClean="0"/>
              <a:t>- </a:t>
            </a:r>
            <a:r>
              <a:rPr lang="es-ES" sz="2400" dirty="0" err="1" smtClean="0"/>
              <a:t>Welcoming</a:t>
            </a:r>
            <a:r>
              <a:rPr lang="es-ES" sz="2400" dirty="0" smtClean="0"/>
              <a:t> </a:t>
            </a:r>
            <a:r>
              <a:rPr lang="es-ES" sz="2400" dirty="0" err="1" smtClean="0"/>
              <a:t>legislative</a:t>
            </a:r>
            <a:r>
              <a:rPr lang="es-ES" sz="2400" dirty="0" smtClean="0"/>
              <a:t> </a:t>
            </a:r>
            <a:r>
              <a:rPr lang="es-ES" sz="2400" dirty="0" err="1" smtClean="0"/>
              <a:t>measures</a:t>
            </a:r>
            <a:r>
              <a:rPr lang="es-ES" sz="2400" dirty="0" smtClean="0"/>
              <a:t> </a:t>
            </a:r>
            <a:r>
              <a:rPr lang="es-ES" sz="2400" dirty="0" err="1" smtClean="0"/>
              <a:t>that</a:t>
            </a:r>
            <a:r>
              <a:rPr lang="es-ES" sz="2400" dirty="0" smtClean="0"/>
              <a:t> </a:t>
            </a:r>
            <a:r>
              <a:rPr lang="es-ES" sz="2400" dirty="0" err="1" smtClean="0"/>
              <a:t>implement</a:t>
            </a:r>
            <a:r>
              <a:rPr lang="es-ES" sz="2400" dirty="0" smtClean="0"/>
              <a:t> </a:t>
            </a:r>
            <a:r>
              <a:rPr lang="es-ES" sz="2400" dirty="0" err="1" smtClean="0"/>
              <a:t>equality</a:t>
            </a:r>
            <a:r>
              <a:rPr lang="es-ES" sz="2400" dirty="0" smtClean="0"/>
              <a:t> and no </a:t>
            </a:r>
            <a:r>
              <a:rPr lang="es-ES" sz="2400" dirty="0" err="1" smtClean="0"/>
              <a:t>discrimination</a:t>
            </a:r>
            <a:r>
              <a:rPr lang="es-ES" sz="2400" dirty="0" smtClean="0"/>
              <a:t>.</a:t>
            </a:r>
            <a:br>
              <a:rPr lang="es-ES" sz="2400" dirty="0" smtClean="0"/>
            </a:br>
            <a:r>
              <a:rPr lang="es-ES" sz="2400" dirty="0"/>
              <a:t/>
            </a:r>
            <a:br>
              <a:rPr lang="es-ES" sz="2400" dirty="0"/>
            </a:br>
            <a:r>
              <a:rPr lang="es-ES" sz="2400" dirty="0" smtClean="0"/>
              <a:t>- </a:t>
            </a:r>
            <a:r>
              <a:rPr lang="es-ES" sz="2400" dirty="0" err="1" smtClean="0"/>
              <a:t>Welcoming</a:t>
            </a:r>
            <a:r>
              <a:rPr lang="es-ES" sz="2400" dirty="0" smtClean="0"/>
              <a:t> </a:t>
            </a:r>
            <a:r>
              <a:rPr lang="es-ES" sz="2400" dirty="0" err="1" smtClean="0"/>
              <a:t>institutional</a:t>
            </a:r>
            <a:r>
              <a:rPr lang="es-ES" sz="2400" dirty="0" smtClean="0"/>
              <a:t> </a:t>
            </a:r>
            <a:r>
              <a:rPr lang="es-ES" sz="2400" dirty="0" err="1" smtClean="0"/>
              <a:t>or</a:t>
            </a:r>
            <a:r>
              <a:rPr lang="es-ES" sz="2400" dirty="0" smtClean="0"/>
              <a:t> </a:t>
            </a:r>
            <a:r>
              <a:rPr lang="es-ES" sz="2400" dirty="0" err="1" smtClean="0"/>
              <a:t>political</a:t>
            </a:r>
            <a:r>
              <a:rPr lang="es-ES" sz="2400" dirty="0" smtClean="0"/>
              <a:t> </a:t>
            </a:r>
            <a:r>
              <a:rPr lang="es-ES" sz="2400" dirty="0" err="1" smtClean="0"/>
              <a:t>measures</a:t>
            </a:r>
            <a:r>
              <a:rPr lang="es-ES" sz="2400" dirty="0" smtClean="0"/>
              <a:t> </a:t>
            </a:r>
            <a:r>
              <a:rPr lang="es-ES" sz="2400" dirty="0" err="1" smtClean="0"/>
              <a:t>to</a:t>
            </a:r>
            <a:r>
              <a:rPr lang="es-ES" sz="2400" dirty="0" smtClean="0"/>
              <a:t> </a:t>
            </a:r>
            <a:r>
              <a:rPr lang="es-ES" sz="2400" dirty="0" err="1" smtClean="0"/>
              <a:t>comply</a:t>
            </a:r>
            <a:r>
              <a:rPr lang="es-ES" sz="2400" dirty="0" smtClean="0"/>
              <a:t> </a:t>
            </a:r>
            <a:r>
              <a:rPr lang="es-ES" sz="2400" dirty="0" err="1" smtClean="0"/>
              <a:t>its</a:t>
            </a:r>
            <a:r>
              <a:rPr lang="es-ES" sz="2400" dirty="0" smtClean="0"/>
              <a:t> </a:t>
            </a:r>
            <a:r>
              <a:rPr lang="es-ES" sz="2400" dirty="0" err="1" smtClean="0"/>
              <a:t>obligations</a:t>
            </a:r>
            <a:r>
              <a:rPr lang="es-ES" sz="2400" dirty="0" smtClean="0"/>
              <a:t> </a:t>
            </a:r>
            <a:r>
              <a:rPr lang="es-ES" sz="2400" dirty="0" err="1" smtClean="0"/>
              <a:t>to</a:t>
            </a:r>
            <a:r>
              <a:rPr lang="es-ES" sz="2400" dirty="0" smtClean="0"/>
              <a:t> CEDAW.</a:t>
            </a:r>
            <a:endParaRPr lang="es-ES" sz="2400"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85795"/>
            <a:ext cx="7772400" cy="5143536"/>
          </a:xfrm>
        </p:spPr>
        <p:txBody>
          <a:bodyPr/>
          <a:lstStyle/>
          <a:p>
            <a:endParaRPr lang="es-ES" dirty="0"/>
          </a:p>
        </p:txBody>
      </p:sp>
      <p:sp>
        <p:nvSpPr>
          <p:cNvPr id="3" name="2 Subtítulo"/>
          <p:cNvSpPr>
            <a:spLocks noGrp="1"/>
          </p:cNvSpPr>
          <p:nvPr>
            <p:ph type="subTitle" idx="1"/>
          </p:nvPr>
        </p:nvSpPr>
        <p:spPr>
          <a:xfrm>
            <a:off x="642910" y="428604"/>
            <a:ext cx="7072362" cy="428628"/>
          </a:xfrm>
        </p:spPr>
        <p:txBody>
          <a:bodyPr>
            <a:normAutofit/>
          </a:bodyPr>
          <a:lstStyle/>
          <a:p>
            <a:pPr algn="l"/>
            <a:r>
              <a:rPr lang="en-GB" sz="1600" b="1" dirty="0" smtClean="0"/>
              <a:t>Convention on the Elimination of All Forms of Discrimination against Women</a:t>
            </a:r>
            <a:endParaRPr lang="es-ES" sz="1600" dirty="0"/>
          </a:p>
        </p:txBody>
      </p:sp>
      <p:pic>
        <p:nvPicPr>
          <p:cNvPr id="2050" name="Picture 2"/>
          <p:cNvPicPr>
            <a:picLocks noChangeAspect="1" noChangeArrowheads="1"/>
          </p:cNvPicPr>
          <p:nvPr/>
        </p:nvPicPr>
        <p:blipFill>
          <a:blip r:embed="rId2" cstate="print"/>
          <a:srcRect/>
          <a:stretch>
            <a:fillRect/>
          </a:stretch>
        </p:blipFill>
        <p:spPr bwMode="auto">
          <a:xfrm>
            <a:off x="52388" y="871538"/>
            <a:ext cx="9039225" cy="5114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149</Words>
  <Application>Microsoft Office PowerPoint</Application>
  <PresentationFormat>Presentación en pantalla (4:3)</PresentationFormat>
  <Paragraphs>21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Convention on the Elimination of All Forms of Discrimination against Women</vt:lpstr>
      <vt:lpstr>INDEX  - Whats is the CEDAW?  - States parties  - Country reports  - Concluding observations of the CEDAW</vt:lpstr>
      <vt:lpstr>What is the CEDAW?   We can define it as a bill of rights for women. In its 30 articles it defines what is discrimination against women and sets up an agenda to end that discrimination.  It defines discrimination as "...any distinction, exclusion or restriction made on the basis of sex which has the effect or purpose of impairing or nullifying the recognition, enjoyment or exercise by women, irrespective of their marital status, on a basis of equality of men and women, of human rights and fundamental freedoms in the political, economic, social, cultural, civil or any other field."   It´s under the responsibility of the Office of the High Commisioner for Human Rights (OHCHR).</vt:lpstr>
      <vt:lpstr>States parties  When a State accepts the Convention it commits to:  - incorporate the principle of equality of men and women in their legal system, abolish all discriminatory laws and adopt appropriate ones prohibiting discrimination against women;  - establish tribunals and other public institutions to ensure the effective protection of women against discrimination; and  - ensure elimination of all acts of discrimination against women by persons, organizations or enterprises. </vt:lpstr>
      <vt:lpstr>  In that case the State party is legally bound to put the Convention´s provisions into practice.  At the same time, every four years they are forced to submit a report on the measures taken to comply with their obligations to CEDAW.</vt:lpstr>
      <vt:lpstr>Concluding observations of the CEDAW  It´s a report that the Convention elaborates based on each State party´s report. The structure of the concluding observations is divided into three main parts:  A. Introduction B. Positive aspects C. Principal areas of concern and recommendations</vt:lpstr>
      <vt:lpstr>INTRODUCTION:  CEDAW thanks the submission of the report and recognizes the work of the diplomatic delegation of the State party.  </vt:lpstr>
      <vt:lpstr>POSITIVE ASPECTS  The Convention underlines the importance of the progress made by the State party on the issues related to gender equality, end of discrimination against women and women´s protection.   - Welcoming accession of the State party to international treaties.  - Welcoming legislative measures that implement equality and no discrimination.  - Welcoming institutional or political measures to comply its obligations to CEDAW.</vt:lpstr>
      <vt:lpstr>Diapositiva 9</vt:lpstr>
      <vt:lpstr>PRINCIPAL AREAS OF CONCERNS AND RECOMMENDATIONS  In this part the report expresses its concerns about those issues that the State party needs to improve in order to comply the Convention in topics such as:  - Definition of discrimination against women - Discriminatory laws - Legal complaint mechanisms - National machinery for the advancement of women - Stereotypes - Violence against women - Trafficking and sexual exploitation - Participation in political and public life - Education, employment, health… - Rural women - Marriage and family relations - Etc.  For each of these issues the Convention gives specific recommendations to the State party</vt:lpstr>
      <vt:lpstr>Diapositiva 11</vt:lpstr>
      <vt:lpstr>SOURCES   - CEDAW official websites: http://www.un.org/womenwatch/daw/cedaw/ (27/10/2016)   http://www.ohchr.org/EN/HRBodies/CEDAW/Pages/Comments.aspx  (27/10/2016)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on the Elimination of All Forms of Discrimination against Women</dc:title>
  <dc:creator>Javi</dc:creator>
  <cp:lastModifiedBy>Profesorado</cp:lastModifiedBy>
  <cp:revision>18</cp:revision>
  <dcterms:created xsi:type="dcterms:W3CDTF">2016-10-27T18:24:32Z</dcterms:created>
  <dcterms:modified xsi:type="dcterms:W3CDTF">2016-10-28T07:04:22Z</dcterms:modified>
</cp:coreProperties>
</file>