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3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F99E0-FED4-4B5F-901E-363D5757CC88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865D9-35C9-48C4-9F1D-01C87FDC2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865D9-35C9-48C4-9F1D-01C87FDC22F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F5FE-B94B-4285-842B-F2EEF0A4DE2F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E9DA8-980E-44E0-9080-93EBDF4B7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mNsPjHqxz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3.4 </a:t>
            </a:r>
            <a:r>
              <a:rPr lang="es-ES" b="1" dirty="0" err="1" smtClean="0"/>
              <a:t>First</a:t>
            </a:r>
            <a:r>
              <a:rPr lang="es-ES" b="1" dirty="0" smtClean="0"/>
              <a:t> and </a:t>
            </a:r>
            <a:r>
              <a:rPr lang="es-ES" b="1" dirty="0" err="1" smtClean="0"/>
              <a:t>second</a:t>
            </a:r>
            <a:r>
              <a:rPr lang="es-ES" b="1" dirty="0" smtClean="0"/>
              <a:t> industrial </a:t>
            </a:r>
            <a:r>
              <a:rPr lang="es-ES" b="1" dirty="0" err="1" smtClean="0"/>
              <a:t>revolutions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1026" name="Picture 2" descr="http://decentfilms.com/uploads/articles/modern-ti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2348880"/>
            <a:ext cx="8075183" cy="3768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3.5 </a:t>
            </a:r>
            <a:r>
              <a:rPr lang="en-US" b="1" dirty="0" smtClean="0"/>
              <a:t>Third industrial revolution and contemporary industry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err="1" smtClean="0"/>
              <a:t>Traditional</a:t>
            </a:r>
            <a:r>
              <a:rPr lang="es-ES" dirty="0" smtClean="0"/>
              <a:t> </a:t>
            </a:r>
            <a:r>
              <a:rPr lang="es-ES" dirty="0" err="1" smtClean="0"/>
              <a:t>industries</a:t>
            </a:r>
            <a:r>
              <a:rPr lang="es-ES" dirty="0" smtClean="0"/>
              <a:t> (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 </a:t>
            </a:r>
            <a:r>
              <a:rPr lang="es-ES" dirty="0" err="1" smtClean="0"/>
              <a:t>appeared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and </a:t>
            </a:r>
            <a:r>
              <a:rPr lang="es-ES" dirty="0" err="1" smtClean="0"/>
              <a:t>second</a:t>
            </a:r>
            <a:r>
              <a:rPr lang="es-ES" dirty="0" smtClean="0"/>
              <a:t> industrial </a:t>
            </a:r>
            <a:r>
              <a:rPr lang="es-ES" dirty="0" err="1" smtClean="0"/>
              <a:t>revolutions</a:t>
            </a:r>
            <a:r>
              <a:rPr lang="es-ES" dirty="0" smtClean="0"/>
              <a:t>) </a:t>
            </a:r>
            <a:r>
              <a:rPr lang="es-ES" dirty="0" err="1" smtClean="0"/>
              <a:t>underwent</a:t>
            </a:r>
            <a:r>
              <a:rPr lang="es-ES" dirty="0" smtClean="0"/>
              <a:t> a crisis in </a:t>
            </a:r>
            <a:r>
              <a:rPr lang="es-ES" dirty="0" err="1" smtClean="0"/>
              <a:t>the</a:t>
            </a:r>
            <a:r>
              <a:rPr lang="es-ES" dirty="0" smtClean="0"/>
              <a:t> 1970s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consequences</a:t>
            </a:r>
            <a:r>
              <a:rPr lang="es-ES" dirty="0" smtClean="0"/>
              <a:t>:</a:t>
            </a:r>
          </a:p>
          <a:p>
            <a:pPr algn="just">
              <a:buFontTx/>
              <a:buChar char="-"/>
            </a:pPr>
            <a:r>
              <a:rPr lang="es-ES" b="1" dirty="0" err="1" smtClean="0"/>
              <a:t>Reconversion</a:t>
            </a:r>
            <a:r>
              <a:rPr lang="es-ES" dirty="0" smtClean="0"/>
              <a:t>: </a:t>
            </a:r>
            <a:r>
              <a:rPr lang="es-ES" dirty="0" err="1" smtClean="0"/>
              <a:t>closure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changes</a:t>
            </a:r>
            <a:r>
              <a:rPr lang="es-ES" dirty="0" smtClean="0"/>
              <a:t> in </a:t>
            </a:r>
            <a:r>
              <a:rPr lang="es-ES" dirty="0" err="1" smtClean="0"/>
              <a:t>production</a:t>
            </a:r>
            <a:r>
              <a:rPr lang="es-ES" dirty="0" smtClean="0"/>
              <a:t> and labor </a:t>
            </a:r>
            <a:r>
              <a:rPr lang="es-ES" dirty="0" err="1" smtClean="0"/>
              <a:t>force</a:t>
            </a:r>
            <a:r>
              <a:rPr lang="es-ES" dirty="0" smtClean="0"/>
              <a:t>.</a:t>
            </a:r>
          </a:p>
          <a:p>
            <a:pPr algn="just">
              <a:buFontTx/>
              <a:buChar char="-"/>
            </a:pPr>
            <a:r>
              <a:rPr lang="es-ES" b="1" dirty="0" err="1" smtClean="0"/>
              <a:t>Reindustrialisation</a:t>
            </a:r>
            <a:r>
              <a:rPr lang="es-ES" dirty="0" smtClean="0"/>
              <a:t>: </a:t>
            </a:r>
            <a:r>
              <a:rPr lang="es-ES" dirty="0" err="1" smtClean="0"/>
              <a:t>attraction</a:t>
            </a:r>
            <a:r>
              <a:rPr lang="es-ES" dirty="0" smtClean="0"/>
              <a:t> of new </a:t>
            </a:r>
            <a:r>
              <a:rPr lang="es-ES" dirty="0" err="1" smtClean="0"/>
              <a:t>industries</a:t>
            </a:r>
            <a:r>
              <a:rPr lang="es-ES" dirty="0" smtClean="0"/>
              <a:t> in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 smtClean="0"/>
              <a:t>.</a:t>
            </a:r>
          </a:p>
          <a:p>
            <a:pPr algn="just">
              <a:buFontTx/>
              <a:buChar char="-"/>
            </a:pPr>
            <a:r>
              <a:rPr lang="es-ES" b="1" dirty="0" err="1" smtClean="0"/>
              <a:t>Relocation</a:t>
            </a:r>
            <a:r>
              <a:rPr lang="es-ES" b="1" dirty="0" smtClean="0"/>
              <a:t>/</a:t>
            </a:r>
            <a:r>
              <a:rPr lang="es-ES" b="1" dirty="0" err="1" smtClean="0"/>
              <a:t>offshoring</a:t>
            </a:r>
            <a:r>
              <a:rPr lang="es-ES" dirty="0" smtClean="0"/>
              <a:t>: </a:t>
            </a:r>
            <a:r>
              <a:rPr lang="es-ES" dirty="0" err="1" smtClean="0"/>
              <a:t>moving</a:t>
            </a:r>
            <a:r>
              <a:rPr lang="es-ES" dirty="0" smtClean="0"/>
              <a:t> of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parts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cheaper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3.5 </a:t>
            </a:r>
            <a:r>
              <a:rPr lang="en-US" b="1" dirty="0" smtClean="0"/>
              <a:t>Third industrial revolution and contemporary industry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In </a:t>
            </a:r>
            <a:r>
              <a:rPr lang="es-ES" dirty="0" err="1" smtClean="0"/>
              <a:t>developed</a:t>
            </a:r>
            <a:r>
              <a:rPr lang="es-ES" dirty="0" smtClean="0"/>
              <a:t> </a:t>
            </a:r>
            <a:r>
              <a:rPr lang="es-ES" dirty="0" err="1" smtClean="0"/>
              <a:t>countries</a:t>
            </a:r>
            <a:r>
              <a:rPr lang="es-ES" dirty="0" smtClean="0"/>
              <a:t> </a:t>
            </a:r>
            <a:r>
              <a:rPr lang="es-ES" dirty="0" err="1" smtClean="0"/>
              <a:t>high-tech</a:t>
            </a:r>
            <a:r>
              <a:rPr lang="es-ES" dirty="0" smtClean="0"/>
              <a:t> </a:t>
            </a:r>
            <a:r>
              <a:rPr lang="es-ES" dirty="0" err="1" smtClean="0"/>
              <a:t>industries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established</a:t>
            </a:r>
            <a:r>
              <a:rPr lang="es-ES" dirty="0" smtClean="0"/>
              <a:t> in </a:t>
            </a:r>
            <a:r>
              <a:rPr lang="es-ES" b="1" dirty="0" err="1" smtClean="0"/>
              <a:t>science</a:t>
            </a:r>
            <a:r>
              <a:rPr lang="es-ES" b="1" dirty="0" smtClean="0"/>
              <a:t> </a:t>
            </a:r>
            <a:r>
              <a:rPr lang="es-ES" b="1" dirty="0" err="1" smtClean="0"/>
              <a:t>parks</a:t>
            </a:r>
            <a:r>
              <a:rPr lang="es-ES" b="1" dirty="0" smtClean="0"/>
              <a:t>.</a:t>
            </a:r>
          </a:p>
          <a:p>
            <a:pPr algn="just">
              <a:buNone/>
            </a:pPr>
            <a:endParaRPr lang="es-ES" b="1" dirty="0" smtClean="0"/>
          </a:p>
          <a:p>
            <a:pPr algn="just">
              <a:buNone/>
            </a:pPr>
            <a:r>
              <a:rPr lang="es-ES" dirty="0" smtClean="0"/>
              <a:t>In </a:t>
            </a:r>
            <a:r>
              <a:rPr lang="es-ES" dirty="0" err="1" smtClean="0"/>
              <a:t>recently</a:t>
            </a:r>
            <a:r>
              <a:rPr lang="es-ES" dirty="0" smtClean="0"/>
              <a:t> </a:t>
            </a:r>
            <a:r>
              <a:rPr lang="es-ES" dirty="0" err="1" smtClean="0"/>
              <a:t>industrialised</a:t>
            </a:r>
            <a:r>
              <a:rPr lang="es-ES" dirty="0" smtClean="0"/>
              <a:t> </a:t>
            </a:r>
            <a:r>
              <a:rPr lang="es-ES" dirty="0" err="1" smtClean="0"/>
              <a:t>countries</a:t>
            </a:r>
            <a:r>
              <a:rPr lang="es-ES" dirty="0" smtClean="0"/>
              <a:t> </a:t>
            </a:r>
            <a:r>
              <a:rPr lang="es-ES" dirty="0" err="1" smtClean="0"/>
              <a:t>big</a:t>
            </a:r>
            <a:r>
              <a:rPr lang="es-ES" dirty="0" smtClean="0"/>
              <a:t> </a:t>
            </a:r>
            <a:r>
              <a:rPr lang="es-ES" dirty="0" err="1" smtClean="0"/>
              <a:t>complexes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created</a:t>
            </a:r>
            <a:r>
              <a:rPr lang="es-ES" dirty="0" smtClean="0"/>
              <a:t>. </a:t>
            </a:r>
            <a:r>
              <a:rPr lang="es-ES" dirty="0" err="1" smtClean="0"/>
              <a:t>Generally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environmental</a:t>
            </a:r>
            <a:r>
              <a:rPr lang="es-ES" dirty="0" smtClean="0"/>
              <a:t> </a:t>
            </a:r>
            <a:r>
              <a:rPr lang="es-ES" dirty="0" err="1" smtClean="0"/>
              <a:t>legislation</a:t>
            </a:r>
            <a:r>
              <a:rPr lang="es-ES" dirty="0" smtClean="0"/>
              <a:t> so </a:t>
            </a:r>
            <a:r>
              <a:rPr lang="es-ES" dirty="0" err="1" smtClean="0"/>
              <a:t>they</a:t>
            </a:r>
            <a:r>
              <a:rPr lang="es-ES" dirty="0" smtClean="0"/>
              <a:t> host </a:t>
            </a:r>
            <a:r>
              <a:rPr lang="es-ES" dirty="0" err="1" smtClean="0"/>
              <a:t>highly</a:t>
            </a:r>
            <a:r>
              <a:rPr lang="es-ES" dirty="0" smtClean="0"/>
              <a:t> </a:t>
            </a:r>
            <a:r>
              <a:rPr lang="es-ES" dirty="0" err="1" smtClean="0"/>
              <a:t>polluting</a:t>
            </a:r>
            <a:r>
              <a:rPr lang="es-ES" dirty="0" smtClean="0"/>
              <a:t> </a:t>
            </a:r>
            <a:r>
              <a:rPr lang="es-ES" dirty="0" err="1" smtClean="0"/>
              <a:t>industries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3º ESO\Unit 3. The secondary sector\14557997974280_997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20688"/>
            <a:ext cx="3567975" cy="2376264"/>
          </a:xfrm>
          <a:prstGeom prst="rect">
            <a:avLst/>
          </a:prstGeom>
          <a:noFill/>
        </p:spPr>
      </p:pic>
      <p:pic>
        <p:nvPicPr>
          <p:cNvPr id="1028" name="Picture 4" descr="https://aforoblogdecideu.files.wordpress.com/2011/12/parque-tecnologico-gij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25440"/>
            <a:ext cx="4816624" cy="3139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3.4 </a:t>
            </a:r>
            <a:r>
              <a:rPr lang="es-ES" b="1" dirty="0" err="1" smtClean="0"/>
              <a:t>First</a:t>
            </a:r>
            <a:r>
              <a:rPr lang="es-ES" b="1" dirty="0" smtClean="0"/>
              <a:t> and </a:t>
            </a:r>
            <a:r>
              <a:rPr lang="es-ES" b="1" dirty="0" err="1" smtClean="0"/>
              <a:t>second</a:t>
            </a:r>
            <a:r>
              <a:rPr lang="es-ES" b="1" dirty="0" smtClean="0"/>
              <a:t> industrial </a:t>
            </a:r>
            <a:r>
              <a:rPr lang="es-ES" b="1" dirty="0" err="1" smtClean="0"/>
              <a:t>revolutions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s-ES" dirty="0" err="1" smtClean="0"/>
              <a:t>From</a:t>
            </a:r>
            <a:r>
              <a:rPr lang="es-ES" dirty="0" smtClean="0"/>
              <a:t> a </a:t>
            </a:r>
            <a:r>
              <a:rPr lang="es-ES" dirty="0" err="1" smtClean="0"/>
              <a:t>historical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 of </a:t>
            </a:r>
            <a:r>
              <a:rPr lang="es-ES" dirty="0" err="1" smtClean="0"/>
              <a:t>view</a:t>
            </a:r>
            <a:r>
              <a:rPr lang="es-ES" dirty="0" smtClean="0"/>
              <a:t> </a:t>
            </a:r>
            <a:r>
              <a:rPr lang="es-ES" dirty="0" err="1" smtClean="0"/>
              <a:t>manufacturing</a:t>
            </a:r>
            <a:r>
              <a:rPr lang="es-ES" dirty="0" smtClean="0"/>
              <a:t> of </a:t>
            </a:r>
            <a:r>
              <a:rPr lang="es-ES" dirty="0" err="1" smtClean="0"/>
              <a:t>raw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divided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periods</a:t>
            </a:r>
            <a:r>
              <a:rPr lang="es-ES" dirty="0" smtClean="0"/>
              <a:t>: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err="1" smtClean="0"/>
              <a:t>Before</a:t>
            </a:r>
            <a:r>
              <a:rPr lang="es-ES" dirty="0" smtClean="0"/>
              <a:t> 1770: </a:t>
            </a:r>
            <a:r>
              <a:rPr lang="es-ES" b="1" dirty="0" err="1" smtClean="0"/>
              <a:t>Artisanal</a:t>
            </a:r>
            <a:r>
              <a:rPr lang="es-ES" b="1" dirty="0" smtClean="0"/>
              <a:t> </a:t>
            </a:r>
            <a:r>
              <a:rPr lang="es-ES" b="1" dirty="0" err="1" smtClean="0"/>
              <a:t>industry</a:t>
            </a:r>
            <a:endParaRPr lang="es-ES" b="1" dirty="0" smtClean="0"/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1770-1870: </a:t>
            </a:r>
            <a:r>
              <a:rPr lang="es-ES" b="1" dirty="0" err="1" smtClean="0"/>
              <a:t>First</a:t>
            </a:r>
            <a:r>
              <a:rPr lang="es-ES" b="1" dirty="0" smtClean="0"/>
              <a:t> industrial </a:t>
            </a:r>
            <a:r>
              <a:rPr lang="es-ES" b="1" dirty="0" err="1" smtClean="0"/>
              <a:t>revolution</a:t>
            </a:r>
            <a:endParaRPr lang="es-ES" b="1" dirty="0" smtClean="0"/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1870-1950: </a:t>
            </a:r>
            <a:r>
              <a:rPr lang="es-ES" b="1" dirty="0" err="1" smtClean="0"/>
              <a:t>Second</a:t>
            </a:r>
            <a:r>
              <a:rPr lang="es-ES" b="1" dirty="0" smtClean="0"/>
              <a:t> industrial </a:t>
            </a:r>
            <a:r>
              <a:rPr lang="es-ES" b="1" dirty="0" err="1" smtClean="0"/>
              <a:t>revolution</a:t>
            </a:r>
            <a:endParaRPr lang="es-ES" b="1" dirty="0" smtClean="0"/>
          </a:p>
          <a:p>
            <a:pPr algn="just"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mid</a:t>
            </a:r>
            <a:r>
              <a:rPr lang="es-ES" dirty="0" smtClean="0"/>
              <a:t> 20th </a:t>
            </a:r>
            <a:r>
              <a:rPr lang="es-ES" dirty="0" err="1" smtClean="0"/>
              <a:t>century</a:t>
            </a:r>
            <a:r>
              <a:rPr lang="es-ES" dirty="0" smtClean="0"/>
              <a:t>: </a:t>
            </a:r>
            <a:r>
              <a:rPr lang="es-ES" b="1" dirty="0" err="1" smtClean="0"/>
              <a:t>Third</a:t>
            </a:r>
            <a:r>
              <a:rPr lang="es-ES" b="1" dirty="0" smtClean="0"/>
              <a:t> industrial </a:t>
            </a:r>
            <a:r>
              <a:rPr lang="es-ES" b="1" dirty="0" err="1" smtClean="0"/>
              <a:t>revolution</a:t>
            </a: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3.4 </a:t>
            </a:r>
            <a:r>
              <a:rPr lang="es-ES" b="1" dirty="0" err="1" smtClean="0"/>
              <a:t>First</a:t>
            </a:r>
            <a:r>
              <a:rPr lang="es-ES" b="1" dirty="0" smtClean="0"/>
              <a:t> and </a:t>
            </a:r>
            <a:r>
              <a:rPr lang="es-ES" b="1" dirty="0" err="1" smtClean="0"/>
              <a:t>second</a:t>
            </a:r>
            <a:r>
              <a:rPr lang="es-ES" b="1" dirty="0" smtClean="0"/>
              <a:t> industrial </a:t>
            </a:r>
            <a:r>
              <a:rPr lang="es-ES" b="1" dirty="0" err="1" smtClean="0"/>
              <a:t>revolutions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s-ES" dirty="0" err="1" smtClean="0"/>
              <a:t>Artisanal</a:t>
            </a:r>
            <a:r>
              <a:rPr lang="es-ES" dirty="0" smtClean="0"/>
              <a:t> </a:t>
            </a:r>
            <a:r>
              <a:rPr lang="es-ES" dirty="0" err="1" smtClean="0"/>
              <a:t>industry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undertaken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hand</a:t>
            </a:r>
            <a:r>
              <a:rPr lang="es-ES" dirty="0" smtClean="0"/>
              <a:t>,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traditional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 and animal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human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. 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err="1" smtClean="0"/>
              <a:t>Artisans</a:t>
            </a:r>
            <a:r>
              <a:rPr lang="es-ES" dirty="0" smtClean="0"/>
              <a:t> </a:t>
            </a:r>
            <a:r>
              <a:rPr lang="es-ES" dirty="0" err="1" smtClean="0"/>
              <a:t>worked</a:t>
            </a:r>
            <a:r>
              <a:rPr lang="es-ES" dirty="0" smtClean="0"/>
              <a:t> in </a:t>
            </a:r>
            <a:r>
              <a:rPr lang="es-ES" dirty="0" err="1" smtClean="0"/>
              <a:t>small</a:t>
            </a:r>
            <a:r>
              <a:rPr lang="es-ES" dirty="0" smtClean="0"/>
              <a:t> </a:t>
            </a:r>
            <a:r>
              <a:rPr lang="es-ES" dirty="0" err="1" smtClean="0"/>
              <a:t>workshops</a:t>
            </a:r>
            <a:r>
              <a:rPr lang="es-ES" dirty="0" smtClean="0"/>
              <a:t> and </a:t>
            </a:r>
            <a:r>
              <a:rPr lang="es-ES" dirty="0" err="1" smtClean="0"/>
              <a:t>created</a:t>
            </a:r>
            <a:r>
              <a:rPr lang="es-ES" dirty="0" smtClean="0"/>
              <a:t> </a:t>
            </a:r>
            <a:r>
              <a:rPr lang="es-ES" dirty="0" err="1" smtClean="0"/>
              <a:t>unique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located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center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cities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074" name="Picture 2" descr="http://losojosdehipatia.com.es/wp-content/uploads/Atelier_de_reliure-1024x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59959"/>
            <a:ext cx="4835919" cy="290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3.4 </a:t>
            </a:r>
            <a:r>
              <a:rPr lang="es-ES" b="1" dirty="0" err="1" smtClean="0"/>
              <a:t>First</a:t>
            </a:r>
            <a:r>
              <a:rPr lang="es-ES" b="1" dirty="0" smtClean="0"/>
              <a:t> and </a:t>
            </a:r>
            <a:r>
              <a:rPr lang="es-ES" b="1" dirty="0" err="1" smtClean="0"/>
              <a:t>second</a:t>
            </a:r>
            <a:r>
              <a:rPr lang="es-ES" b="1" dirty="0" smtClean="0"/>
              <a:t> industrial </a:t>
            </a:r>
            <a:r>
              <a:rPr lang="es-ES" b="1" dirty="0" err="1" smtClean="0"/>
              <a:t>revolutions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" u="sng" dirty="0" smtClean="0"/>
              <a:t>1770-1870: </a:t>
            </a:r>
            <a:r>
              <a:rPr lang="es-ES" u="sng" dirty="0" err="1" smtClean="0"/>
              <a:t>First</a:t>
            </a:r>
            <a:r>
              <a:rPr lang="es-ES" u="sng" dirty="0" smtClean="0"/>
              <a:t> industrial </a:t>
            </a:r>
            <a:r>
              <a:rPr lang="es-ES" u="sng" dirty="0" err="1" smtClean="0"/>
              <a:t>revolution</a:t>
            </a:r>
            <a:endParaRPr lang="es-ES" u="sng" dirty="0" smtClean="0"/>
          </a:p>
          <a:p>
            <a:pPr algn="just">
              <a:buNone/>
            </a:pPr>
            <a:endParaRPr lang="es-ES" u="sng" dirty="0" smtClean="0"/>
          </a:p>
          <a:p>
            <a:pPr algn="just">
              <a:buNone/>
            </a:pPr>
            <a:r>
              <a:rPr lang="es-ES" dirty="0" err="1" smtClean="0"/>
              <a:t>Modern</a:t>
            </a:r>
            <a:r>
              <a:rPr lang="es-ES" dirty="0" smtClean="0"/>
              <a:t> </a:t>
            </a:r>
            <a:r>
              <a:rPr lang="es-ES" dirty="0" err="1" smtClean="0"/>
              <a:t>industry</a:t>
            </a:r>
            <a:r>
              <a:rPr lang="es-ES" dirty="0" smtClean="0"/>
              <a:t> </a:t>
            </a:r>
            <a:r>
              <a:rPr lang="es-ES" dirty="0" err="1" smtClean="0"/>
              <a:t>appeared</a:t>
            </a:r>
            <a:r>
              <a:rPr lang="es-ES" dirty="0" smtClean="0"/>
              <a:t> in Great </a:t>
            </a:r>
            <a:r>
              <a:rPr lang="es-ES" dirty="0" err="1" smtClean="0"/>
              <a:t>Britain</a:t>
            </a:r>
            <a:r>
              <a:rPr lang="es-ES" dirty="0" smtClean="0"/>
              <a:t> as a </a:t>
            </a:r>
            <a:r>
              <a:rPr lang="es-ES" dirty="0" err="1" smtClean="0"/>
              <a:t>result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combination</a:t>
            </a:r>
            <a:r>
              <a:rPr lang="es-ES" dirty="0" smtClean="0"/>
              <a:t> of </a:t>
            </a:r>
            <a:r>
              <a:rPr lang="es-ES" dirty="0" err="1" smtClean="0"/>
              <a:t>political</a:t>
            </a:r>
            <a:r>
              <a:rPr lang="es-ES" dirty="0" smtClean="0"/>
              <a:t>, </a:t>
            </a:r>
            <a:r>
              <a:rPr lang="es-ES" dirty="0" err="1" smtClean="0"/>
              <a:t>economic</a:t>
            </a:r>
            <a:r>
              <a:rPr lang="es-ES" dirty="0" smtClean="0"/>
              <a:t>, social and </a:t>
            </a:r>
            <a:r>
              <a:rPr lang="es-ES" dirty="0" err="1" smtClean="0"/>
              <a:t>technological</a:t>
            </a:r>
            <a:r>
              <a:rPr lang="es-ES" dirty="0" smtClean="0"/>
              <a:t> </a:t>
            </a:r>
            <a:r>
              <a:rPr lang="es-ES" dirty="0" err="1" smtClean="0"/>
              <a:t>factors</a:t>
            </a:r>
            <a:r>
              <a:rPr lang="es-ES" dirty="0" smtClean="0"/>
              <a:t>.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hlinkClick r:id="rId2"/>
              </a:rPr>
              <a:t>steam</a:t>
            </a:r>
            <a:r>
              <a:rPr lang="es-ES" dirty="0" smtClean="0">
                <a:hlinkClick r:id="rId2"/>
              </a:rPr>
              <a:t> machine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. Coal </a:t>
            </a:r>
            <a:r>
              <a:rPr lang="es-ES" dirty="0" err="1" smtClean="0"/>
              <a:t>became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source</a:t>
            </a:r>
            <a:r>
              <a:rPr lang="es-ES" dirty="0" smtClean="0"/>
              <a:t>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Manufacture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undertaken</a:t>
            </a:r>
            <a:r>
              <a:rPr lang="es-ES" dirty="0" smtClean="0"/>
              <a:t> in </a:t>
            </a:r>
            <a:r>
              <a:rPr lang="es-ES" dirty="0" err="1" smtClean="0"/>
              <a:t>factories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city</a:t>
            </a:r>
            <a:r>
              <a:rPr lang="es-ES" dirty="0" smtClean="0"/>
              <a:t> center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abundant</a:t>
            </a:r>
            <a:r>
              <a:rPr lang="es-ES" dirty="0" smtClean="0"/>
              <a:t>, </a:t>
            </a:r>
            <a:r>
              <a:rPr lang="es-ES" dirty="0" err="1" smtClean="0"/>
              <a:t>cheap</a:t>
            </a:r>
            <a:r>
              <a:rPr lang="es-ES" dirty="0" smtClean="0"/>
              <a:t> and </a:t>
            </a:r>
            <a:r>
              <a:rPr lang="es-ES" dirty="0" err="1" smtClean="0"/>
              <a:t>homogenous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3.4 </a:t>
            </a:r>
            <a:r>
              <a:rPr lang="es-ES" b="1" dirty="0" err="1" smtClean="0"/>
              <a:t>First</a:t>
            </a:r>
            <a:r>
              <a:rPr lang="es-ES" b="1" dirty="0" smtClean="0"/>
              <a:t> and </a:t>
            </a:r>
            <a:r>
              <a:rPr lang="es-ES" b="1" dirty="0" err="1" smtClean="0"/>
              <a:t>second</a:t>
            </a:r>
            <a:r>
              <a:rPr lang="es-ES" b="1" dirty="0" smtClean="0"/>
              <a:t> industrial </a:t>
            </a:r>
            <a:r>
              <a:rPr lang="es-ES" b="1" dirty="0" err="1" smtClean="0"/>
              <a:t>revolutions</a:t>
            </a:r>
            <a:endParaRPr lang="es-ES" dirty="0"/>
          </a:p>
        </p:txBody>
      </p:sp>
      <p:pic>
        <p:nvPicPr>
          <p:cNvPr id="4" name="Picture 2" descr="http://childlaborintheuk.weebly.com/uploads/1/7/0/5/17052880/199741188.jpg?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928803"/>
            <a:ext cx="3571900" cy="1904060"/>
          </a:xfrm>
          <a:prstGeom prst="rect">
            <a:avLst/>
          </a:prstGeom>
          <a:noFill/>
        </p:spPr>
      </p:pic>
      <p:pic>
        <p:nvPicPr>
          <p:cNvPr id="5" name="Picture 4" descr="https://municipaldreams.files.wordpress.com/2014/02/ancoats-in-the-187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544520" cy="3212976"/>
          </a:xfrm>
          <a:prstGeom prst="rect">
            <a:avLst/>
          </a:prstGeom>
          <a:noFill/>
        </p:spPr>
      </p:pic>
      <p:pic>
        <p:nvPicPr>
          <p:cNvPr id="1026" name="Picture 2" descr="http://www.encyclopedia.com/sites/default/files/styles/max_300_wide/public/4/2796748.jpg?itok=tbdIZA4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000108"/>
            <a:ext cx="2857500" cy="1914525"/>
          </a:xfrm>
          <a:prstGeom prst="rect">
            <a:avLst/>
          </a:prstGeom>
          <a:noFill/>
        </p:spPr>
      </p:pic>
      <p:pic>
        <p:nvPicPr>
          <p:cNvPr id="1028" name="Picture 4" descr="https://d284gedng9vuu0.cloudfront.net/article_media/2016/05/BHP-U9-2-industrial-revolution-121c4f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3898843" cy="2532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3.4 </a:t>
            </a:r>
            <a:r>
              <a:rPr lang="es-ES" b="1" dirty="0" err="1" smtClean="0"/>
              <a:t>First</a:t>
            </a:r>
            <a:r>
              <a:rPr lang="es-ES" b="1" dirty="0" smtClean="0"/>
              <a:t> and </a:t>
            </a:r>
            <a:r>
              <a:rPr lang="es-ES" b="1" dirty="0" err="1" smtClean="0"/>
              <a:t>second</a:t>
            </a:r>
            <a:r>
              <a:rPr lang="es-ES" b="1" dirty="0" smtClean="0"/>
              <a:t> industrial </a:t>
            </a:r>
            <a:r>
              <a:rPr lang="es-ES" b="1" dirty="0" err="1" smtClean="0"/>
              <a:t>revolutions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u="sng" dirty="0" smtClean="0"/>
              <a:t>1870-1950: </a:t>
            </a:r>
            <a:r>
              <a:rPr lang="es-ES" u="sng" dirty="0" err="1" smtClean="0"/>
              <a:t>Second</a:t>
            </a:r>
            <a:r>
              <a:rPr lang="es-ES" u="sng" dirty="0" smtClean="0"/>
              <a:t> industrial </a:t>
            </a:r>
            <a:r>
              <a:rPr lang="es-ES" u="sng" dirty="0" err="1" smtClean="0"/>
              <a:t>revolution</a:t>
            </a:r>
            <a:endParaRPr lang="es-ES" u="sng" dirty="0" smtClean="0"/>
          </a:p>
          <a:p>
            <a:pPr algn="ctr">
              <a:buNone/>
            </a:pPr>
            <a:endParaRPr lang="es-ES" u="sng" dirty="0" smtClean="0"/>
          </a:p>
          <a:p>
            <a:pPr>
              <a:buNone/>
            </a:pPr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mid</a:t>
            </a:r>
            <a:r>
              <a:rPr lang="es-ES" dirty="0" smtClean="0"/>
              <a:t> 19th </a:t>
            </a:r>
            <a:r>
              <a:rPr lang="es-ES" dirty="0" err="1" smtClean="0"/>
              <a:t>metallurgy</a:t>
            </a:r>
            <a:r>
              <a:rPr lang="es-ES" dirty="0" smtClean="0"/>
              <a:t> and </a:t>
            </a:r>
            <a:r>
              <a:rPr lang="es-ES" dirty="0" err="1" smtClean="0"/>
              <a:t>chemical</a:t>
            </a:r>
            <a:r>
              <a:rPr lang="es-ES" dirty="0" smtClean="0"/>
              <a:t> </a:t>
            </a:r>
            <a:r>
              <a:rPr lang="es-ES" dirty="0" err="1" smtClean="0"/>
              <a:t>industries</a:t>
            </a:r>
            <a:r>
              <a:rPr lang="es-ES" dirty="0" smtClean="0"/>
              <a:t> </a:t>
            </a:r>
            <a:r>
              <a:rPr lang="es-ES" dirty="0" err="1" smtClean="0"/>
              <a:t>developed</a:t>
            </a:r>
            <a:r>
              <a:rPr lang="es-ES" dirty="0" smtClean="0"/>
              <a:t> in </a:t>
            </a:r>
            <a:r>
              <a:rPr lang="es-ES" dirty="0" err="1" smtClean="0"/>
              <a:t>Europe</a:t>
            </a:r>
            <a:r>
              <a:rPr lang="es-ES" dirty="0" smtClean="0"/>
              <a:t>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err="1" smtClean="0"/>
              <a:t>Electricity</a:t>
            </a:r>
            <a:r>
              <a:rPr lang="es-ES" dirty="0" smtClean="0"/>
              <a:t> </a:t>
            </a:r>
            <a:r>
              <a:rPr lang="es-ES" dirty="0" err="1" smtClean="0"/>
              <a:t>started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force</a:t>
            </a:r>
            <a:r>
              <a:rPr lang="es-ES" dirty="0" smtClean="0"/>
              <a:t> in </a:t>
            </a:r>
            <a:r>
              <a:rPr lang="es-ES" dirty="0" err="1" smtClean="0"/>
              <a:t>factories</a:t>
            </a:r>
            <a:r>
              <a:rPr lang="es-ES" dirty="0" smtClean="0"/>
              <a:t> and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oil</a:t>
            </a:r>
            <a:r>
              <a:rPr lang="es-ES" dirty="0" smtClean="0"/>
              <a:t> </a:t>
            </a:r>
            <a:r>
              <a:rPr lang="es-ES" dirty="0" err="1" smtClean="0"/>
              <a:t>became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industrial </a:t>
            </a:r>
            <a:r>
              <a:rPr lang="es-ES" dirty="0" err="1" smtClean="0"/>
              <a:t>activity</a:t>
            </a:r>
            <a:r>
              <a:rPr lang="es-ES" dirty="0" smtClean="0"/>
              <a:t>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err="1" smtClean="0"/>
              <a:t>Industries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concentrated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outskirts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big</a:t>
            </a:r>
            <a:r>
              <a:rPr lang="es-ES" dirty="0" smtClean="0"/>
              <a:t> </a:t>
            </a:r>
            <a:r>
              <a:rPr lang="es-ES" dirty="0" err="1" smtClean="0"/>
              <a:t>cities</a:t>
            </a:r>
            <a:r>
              <a:rPr lang="es-ES" dirty="0" smtClean="0"/>
              <a:t> in </a:t>
            </a:r>
            <a:r>
              <a:rPr lang="es-ES" b="1" dirty="0" smtClean="0"/>
              <a:t>industrial </a:t>
            </a:r>
            <a:r>
              <a:rPr lang="es-ES" b="1" dirty="0" err="1" smtClean="0"/>
              <a:t>estates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3.4 </a:t>
            </a:r>
            <a:r>
              <a:rPr lang="es-ES" b="1" dirty="0" err="1" smtClean="0"/>
              <a:t>First</a:t>
            </a:r>
            <a:r>
              <a:rPr lang="es-ES" b="1" dirty="0" smtClean="0"/>
              <a:t> and </a:t>
            </a:r>
            <a:r>
              <a:rPr lang="es-ES" b="1" dirty="0" err="1" smtClean="0"/>
              <a:t>second</a:t>
            </a:r>
            <a:r>
              <a:rPr lang="es-ES" b="1" dirty="0" smtClean="0"/>
              <a:t> industrial </a:t>
            </a:r>
            <a:r>
              <a:rPr lang="es-ES" b="1" dirty="0" err="1" smtClean="0"/>
              <a:t>revolutions</a:t>
            </a:r>
            <a:endParaRPr lang="es-ES" dirty="0"/>
          </a:p>
        </p:txBody>
      </p:sp>
      <p:pic>
        <p:nvPicPr>
          <p:cNvPr id="20482" name="Picture 2" descr="http://fotos01.diarioinformacion.com/2013/10/24/646x260/consumo-energet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071967" cy="2673367"/>
          </a:xfrm>
          <a:prstGeom prst="rect">
            <a:avLst/>
          </a:prstGeom>
          <a:noFill/>
        </p:spPr>
      </p:pic>
      <p:pic>
        <p:nvPicPr>
          <p:cNvPr id="20484" name="Picture 4" descr="http://asociacionmetal.com/wp-content/uploads/2016/06/11260.gen14084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13134"/>
            <a:ext cx="6072198" cy="2644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3.5 </a:t>
            </a:r>
            <a:r>
              <a:rPr lang="en-US" b="1" dirty="0" smtClean="0"/>
              <a:t>Third industrial revolution and contemporary industry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" u="sng" dirty="0" err="1" smtClean="0"/>
              <a:t>From</a:t>
            </a:r>
            <a:r>
              <a:rPr lang="es-ES" u="sng" dirty="0" smtClean="0"/>
              <a:t> </a:t>
            </a:r>
            <a:r>
              <a:rPr lang="es-ES" u="sng" dirty="0" err="1" smtClean="0"/>
              <a:t>mid</a:t>
            </a:r>
            <a:r>
              <a:rPr lang="es-ES" u="sng" dirty="0" smtClean="0"/>
              <a:t> 20th </a:t>
            </a:r>
            <a:r>
              <a:rPr lang="es-ES" u="sng" dirty="0" err="1" smtClean="0"/>
              <a:t>century</a:t>
            </a:r>
            <a:r>
              <a:rPr lang="es-ES" u="sng" dirty="0" smtClean="0"/>
              <a:t>: </a:t>
            </a:r>
            <a:r>
              <a:rPr lang="es-ES" u="sng" dirty="0" err="1" smtClean="0"/>
              <a:t>Third</a:t>
            </a:r>
            <a:r>
              <a:rPr lang="es-ES" u="sng" dirty="0" smtClean="0"/>
              <a:t> industrial </a:t>
            </a:r>
            <a:r>
              <a:rPr lang="es-ES" u="sng" dirty="0" err="1" smtClean="0"/>
              <a:t>revolution</a:t>
            </a:r>
            <a:endParaRPr lang="es-ES" u="sng" dirty="0" smtClean="0"/>
          </a:p>
          <a:p>
            <a:pPr algn="just">
              <a:buNone/>
            </a:pPr>
            <a:endParaRPr lang="es-ES" u="sng" dirty="0" smtClean="0"/>
          </a:p>
          <a:p>
            <a:pPr algn="just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innovations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led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Third</a:t>
            </a:r>
            <a:r>
              <a:rPr lang="es-ES" dirty="0" smtClean="0"/>
              <a:t> Industrial </a:t>
            </a:r>
            <a:r>
              <a:rPr lang="es-ES" dirty="0" err="1" smtClean="0"/>
              <a:t>revolution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:</a:t>
            </a:r>
          </a:p>
          <a:p>
            <a:pPr algn="just">
              <a:buFontTx/>
              <a:buChar char="-"/>
            </a:pPr>
            <a:r>
              <a:rPr lang="es-ES" dirty="0" smtClean="0"/>
              <a:t>New </a:t>
            </a:r>
            <a:r>
              <a:rPr lang="es-ES" dirty="0" err="1" smtClean="0"/>
              <a:t>technologies</a:t>
            </a:r>
            <a:r>
              <a:rPr lang="es-ES" dirty="0" smtClean="0"/>
              <a:t>: </a:t>
            </a:r>
            <a:r>
              <a:rPr lang="es-ES" dirty="0" err="1" smtClean="0"/>
              <a:t>microelectronics</a:t>
            </a:r>
            <a:r>
              <a:rPr lang="es-ES" dirty="0" smtClean="0"/>
              <a:t>, </a:t>
            </a:r>
            <a:r>
              <a:rPr lang="es-ES" dirty="0" err="1" smtClean="0"/>
              <a:t>computer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…</a:t>
            </a:r>
          </a:p>
          <a:p>
            <a:pPr algn="just">
              <a:buFontTx/>
              <a:buChar char="-"/>
            </a:pPr>
            <a:r>
              <a:rPr lang="es-ES" dirty="0" smtClean="0"/>
              <a:t>Industrial robots</a:t>
            </a:r>
          </a:p>
          <a:p>
            <a:pPr algn="just">
              <a:buFontTx/>
              <a:buChar char="-"/>
            </a:pPr>
            <a:r>
              <a:rPr lang="es-ES" dirty="0" smtClean="0"/>
              <a:t>New </a:t>
            </a:r>
            <a:r>
              <a:rPr lang="es-ES" dirty="0" err="1" smtClean="0"/>
              <a:t>materials</a:t>
            </a: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New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: nuclear and </a:t>
            </a:r>
            <a:r>
              <a:rPr lang="es-ES" dirty="0" err="1" smtClean="0"/>
              <a:t>renewable</a:t>
            </a: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New industrial </a:t>
            </a:r>
            <a:r>
              <a:rPr lang="es-ES" dirty="0" err="1" smtClean="0"/>
              <a:t>sectors</a:t>
            </a:r>
            <a:r>
              <a:rPr lang="es-ES" dirty="0" smtClean="0"/>
              <a:t>: </a:t>
            </a:r>
            <a:r>
              <a:rPr lang="es-ES" dirty="0" err="1" smtClean="0"/>
              <a:t>telematics</a:t>
            </a:r>
            <a:r>
              <a:rPr lang="es-ES" dirty="0" smtClean="0"/>
              <a:t>, </a:t>
            </a:r>
            <a:r>
              <a:rPr lang="es-ES" dirty="0" err="1" smtClean="0"/>
              <a:t>aeronautics</a:t>
            </a:r>
            <a:r>
              <a:rPr lang="es-ES" dirty="0" smtClean="0"/>
              <a:t>, </a:t>
            </a:r>
            <a:r>
              <a:rPr lang="es-ES" dirty="0" err="1" smtClean="0"/>
              <a:t>biotechnology</a:t>
            </a:r>
            <a:r>
              <a:rPr lang="es-E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3º ESO\Unit 3. The secondary sector\2015052914073149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14800" cy="2740360"/>
          </a:xfrm>
          <a:prstGeom prst="rect">
            <a:avLst/>
          </a:prstGeom>
          <a:noFill/>
        </p:spPr>
      </p:pic>
      <p:pic>
        <p:nvPicPr>
          <p:cNvPr id="2052" name="Picture 4" descr="https://quedateavivir.files.wordpress.com/2012/03/reinos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808984" cy="370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405</Words>
  <Application>Microsoft Office PowerPoint</Application>
  <PresentationFormat>Presentación en pantalla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3.4 First and second industrial revolutions </vt:lpstr>
      <vt:lpstr>3.4 First and second industrial revolutions</vt:lpstr>
      <vt:lpstr>3.4 First and second industrial revolutions</vt:lpstr>
      <vt:lpstr>3.4 First and second industrial revolutions</vt:lpstr>
      <vt:lpstr>3.4 First and second industrial revolutions</vt:lpstr>
      <vt:lpstr>3.4 First and second industrial revolutions</vt:lpstr>
      <vt:lpstr>3.4 First and second industrial revolutions</vt:lpstr>
      <vt:lpstr>3.5 Third industrial revolution and contemporary industry </vt:lpstr>
      <vt:lpstr>Diapositiva 9</vt:lpstr>
      <vt:lpstr>3.5 Third industrial revolution and contemporary industry </vt:lpstr>
      <vt:lpstr>3.5 Third industrial revolution and contemporary industry 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 The Industrial Revolution</dc:title>
  <dc:creator>Profesorado</dc:creator>
  <cp:lastModifiedBy>Usuario</cp:lastModifiedBy>
  <cp:revision>110</cp:revision>
  <dcterms:created xsi:type="dcterms:W3CDTF">2016-11-10T07:56:14Z</dcterms:created>
  <dcterms:modified xsi:type="dcterms:W3CDTF">2017-01-23T10:05:37Z</dcterms:modified>
</cp:coreProperties>
</file>