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9E57-A0F9-48A6-9119-379F0CCD3B67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F80D-45F9-4625-B8D6-2789EA0FA4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/>
              <a:t>5.5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Russian</a:t>
            </a:r>
            <a:r>
              <a:rPr lang="es-ES" sz="2400" dirty="0" smtClean="0"/>
              <a:t> </a:t>
            </a:r>
            <a:r>
              <a:rPr lang="es-ES" sz="2400" dirty="0" err="1" smtClean="0"/>
              <a:t>revolution</a:t>
            </a:r>
            <a:r>
              <a:rPr lang="es-ES" sz="2400" dirty="0" smtClean="0"/>
              <a:t> (1917)</a:t>
            </a: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Russian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Empire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experienced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first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succesful</a:t>
            </a:r>
            <a:r>
              <a:rPr lang="es-ES" sz="2000" dirty="0" smtClean="0">
                <a:solidFill>
                  <a:schemeClr val="tx1"/>
                </a:solidFill>
              </a:rPr>
              <a:t> and </a:t>
            </a:r>
            <a:r>
              <a:rPr lang="es-ES" sz="2000" dirty="0" err="1" smtClean="0">
                <a:solidFill>
                  <a:schemeClr val="tx1"/>
                </a:solidFill>
              </a:rPr>
              <a:t>lasting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revolution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based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marxist</a:t>
            </a:r>
            <a:r>
              <a:rPr lang="es-ES" sz="2000" dirty="0" smtClean="0">
                <a:solidFill>
                  <a:schemeClr val="tx1"/>
                </a:solidFill>
              </a:rPr>
              <a:t> ideas. </a:t>
            </a:r>
            <a:r>
              <a:rPr lang="es-ES" sz="2000" u="sng" dirty="0" smtClean="0">
                <a:solidFill>
                  <a:schemeClr val="tx1"/>
                </a:solidFill>
              </a:rPr>
              <a:t>Causes</a:t>
            </a:r>
            <a:r>
              <a:rPr lang="es-ES" sz="2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es-ES" sz="2000" u="sng" dirty="0" err="1" smtClean="0">
                <a:solidFill>
                  <a:schemeClr val="tx1"/>
                </a:solidFill>
              </a:rPr>
              <a:t>Political</a:t>
            </a:r>
            <a:r>
              <a:rPr lang="es-ES" sz="2000" u="sng" dirty="0" smtClean="0">
                <a:solidFill>
                  <a:schemeClr val="tx1"/>
                </a:solidFill>
              </a:rPr>
              <a:t> causes</a:t>
            </a:r>
            <a:r>
              <a:rPr lang="es-ES" sz="2000" dirty="0" smtClean="0">
                <a:solidFill>
                  <a:schemeClr val="tx1"/>
                </a:solidFill>
              </a:rPr>
              <a:t>: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tsar</a:t>
            </a:r>
            <a:r>
              <a:rPr lang="es-ES" sz="2000" dirty="0" smtClean="0">
                <a:solidFill>
                  <a:schemeClr val="tx1"/>
                </a:solidFill>
              </a:rPr>
              <a:t> Nicholas II </a:t>
            </a:r>
            <a:r>
              <a:rPr lang="es-ES" sz="2000" dirty="0" err="1" smtClean="0">
                <a:solidFill>
                  <a:schemeClr val="tx1"/>
                </a:solidFill>
              </a:rPr>
              <a:t>ruled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as </a:t>
            </a:r>
            <a:r>
              <a:rPr lang="es-ES" sz="2000" dirty="0" err="1" smtClean="0">
                <a:solidFill>
                  <a:schemeClr val="tx1"/>
                </a:solidFill>
              </a:rPr>
              <a:t>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absolut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monarch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held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Orthodox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Church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FontTx/>
              <a:buChar char="-"/>
            </a:pPr>
            <a:endParaRPr lang="es-ES" sz="2000" dirty="0">
              <a:solidFill>
                <a:schemeClr val="tx1"/>
              </a:solidFill>
            </a:endParaRPr>
          </a:p>
          <a:p>
            <a:pPr algn="just"/>
            <a:r>
              <a:rPr lang="es-ES" sz="2000" dirty="0" err="1" smtClean="0">
                <a:solidFill>
                  <a:schemeClr val="tx1"/>
                </a:solidFill>
              </a:rPr>
              <a:t>Opposition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tsarist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regime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was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used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marxist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Russian</a:t>
            </a:r>
            <a:r>
              <a:rPr lang="es-ES" sz="2000" dirty="0" smtClean="0">
                <a:solidFill>
                  <a:schemeClr val="tx1"/>
                </a:solidFill>
              </a:rPr>
              <a:t> Social </a:t>
            </a:r>
            <a:r>
              <a:rPr lang="es-ES" sz="2000" dirty="0" err="1" smtClean="0">
                <a:solidFill>
                  <a:schemeClr val="tx1"/>
                </a:solidFill>
              </a:rPr>
              <a:t>Democratic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Labour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Party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  <a:r>
              <a:rPr lang="es-ES" sz="2000" dirty="0" err="1" smtClean="0">
                <a:solidFill>
                  <a:schemeClr val="tx1"/>
                </a:solidFill>
              </a:rPr>
              <a:t>This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party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split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into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two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wings</a:t>
            </a:r>
            <a:r>
              <a:rPr lang="es-ES" sz="2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	a)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Bolsheviks</a:t>
            </a:r>
            <a:r>
              <a:rPr lang="es-ES" sz="2000" dirty="0" smtClean="0">
                <a:solidFill>
                  <a:schemeClr val="tx1"/>
                </a:solidFill>
              </a:rPr>
              <a:t>: </a:t>
            </a:r>
            <a:r>
              <a:rPr lang="es-ES" sz="2000" dirty="0" err="1" smtClean="0">
                <a:solidFill>
                  <a:schemeClr val="tx1"/>
                </a:solidFill>
              </a:rPr>
              <a:t>led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Lenin </a:t>
            </a:r>
            <a:r>
              <a:rPr lang="es-ES" sz="2000" dirty="0" err="1" smtClean="0">
                <a:solidFill>
                  <a:schemeClr val="tx1"/>
                </a:solidFill>
              </a:rPr>
              <a:t>that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promoted</a:t>
            </a:r>
            <a:r>
              <a:rPr lang="es-ES" sz="2000" dirty="0" smtClean="0">
                <a:solidFill>
                  <a:schemeClr val="tx1"/>
                </a:solidFill>
              </a:rPr>
              <a:t> a </a:t>
            </a:r>
            <a:r>
              <a:rPr lang="es-ES" sz="2000" dirty="0" err="1" smtClean="0">
                <a:solidFill>
                  <a:schemeClr val="tx1"/>
                </a:solidFill>
              </a:rPr>
              <a:t>revolutionary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way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	</a:t>
            </a:r>
            <a:r>
              <a:rPr lang="es-ES" sz="2000" dirty="0" smtClean="0">
                <a:solidFill>
                  <a:schemeClr val="tx1"/>
                </a:solidFill>
              </a:rPr>
              <a:t>b)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Mensheviks</a:t>
            </a:r>
            <a:r>
              <a:rPr lang="es-ES" sz="2000" dirty="0" smtClean="0">
                <a:solidFill>
                  <a:schemeClr val="tx1"/>
                </a:solidFill>
              </a:rPr>
              <a:t>: </a:t>
            </a:r>
            <a:r>
              <a:rPr lang="es-ES" sz="2000" dirty="0" err="1" smtClean="0">
                <a:solidFill>
                  <a:schemeClr val="tx1"/>
                </a:solidFill>
              </a:rPr>
              <a:t>led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Martov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who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followed</a:t>
            </a:r>
            <a:r>
              <a:rPr lang="es-ES" sz="2000" dirty="0" smtClean="0">
                <a:solidFill>
                  <a:schemeClr val="tx1"/>
                </a:solidFill>
              </a:rPr>
              <a:t> a </a:t>
            </a:r>
            <a:r>
              <a:rPr lang="es-ES" sz="2000" dirty="0" err="1" smtClean="0">
                <a:solidFill>
                  <a:schemeClr val="tx1"/>
                </a:solidFill>
              </a:rPr>
              <a:t>reformist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path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Tx/>
              <a:buChar char="-"/>
            </a:pP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astemagazine.com/www/articles/len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724011"/>
            <a:ext cx="4212803" cy="2369286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8/8e/Family_Nicholas_II_of_Russia_ca._1914.jpg/413px-Family_Nicholas_II_of_Russia_ca._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7"/>
            <a:ext cx="3285753" cy="2673156"/>
          </a:xfrm>
          <a:prstGeom prst="rect">
            <a:avLst/>
          </a:prstGeom>
          <a:noFill/>
        </p:spPr>
      </p:pic>
      <p:pic>
        <p:nvPicPr>
          <p:cNvPr id="1030" name="Picture 6" descr="https://iconicphotos.files.wordpress.com/2011/02/bloody_sunday_russia_19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4438426" cy="3210045"/>
          </a:xfrm>
          <a:prstGeom prst="rect">
            <a:avLst/>
          </a:prstGeom>
          <a:noFill/>
        </p:spPr>
      </p:pic>
      <p:pic>
        <p:nvPicPr>
          <p:cNvPr id="1032" name="Picture 8" descr="http://2.bp.blogspot.com/-b3cXfByIAC8/UmYA3dR9kyI/AAAAAAAAAEI/Xw0jkWPA6Hw/s1600/Stalin-Lenin-Kalinin-1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4104456" cy="212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>
                <a:solidFill>
                  <a:prstClr val="black"/>
                </a:solidFill>
              </a:rPr>
              <a:t>5.5 </a:t>
            </a: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Russian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revolution</a:t>
            </a:r>
            <a:r>
              <a:rPr lang="es-ES" sz="2400" dirty="0">
                <a:solidFill>
                  <a:prstClr val="black"/>
                </a:solidFill>
              </a:rPr>
              <a:t> (1917)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u="sng" dirty="0" smtClean="0">
                <a:solidFill>
                  <a:schemeClr val="tx1"/>
                </a:solidFill>
              </a:rPr>
              <a:t>Social causes</a:t>
            </a:r>
            <a:r>
              <a:rPr lang="es-ES" sz="2000" dirty="0" smtClean="0">
                <a:solidFill>
                  <a:schemeClr val="tx1"/>
                </a:solidFill>
              </a:rPr>
              <a:t>: a </a:t>
            </a:r>
            <a:r>
              <a:rPr lang="es-ES" sz="2000" dirty="0" err="1" smtClean="0">
                <a:solidFill>
                  <a:schemeClr val="tx1"/>
                </a:solidFill>
              </a:rPr>
              <a:t>vast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majority</a:t>
            </a:r>
            <a:r>
              <a:rPr lang="es-ES" sz="2000" dirty="0" smtClean="0">
                <a:solidFill>
                  <a:schemeClr val="tx1"/>
                </a:solidFill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</a:rPr>
              <a:t>Russian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population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were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peasants</a:t>
            </a:r>
            <a:r>
              <a:rPr lang="es-ES" sz="2000" dirty="0" smtClean="0">
                <a:solidFill>
                  <a:schemeClr val="tx1"/>
                </a:solidFill>
              </a:rPr>
              <a:t> in miserable </a:t>
            </a:r>
            <a:r>
              <a:rPr lang="es-ES" sz="2000" dirty="0" err="1" smtClean="0">
                <a:solidFill>
                  <a:schemeClr val="tx1"/>
                </a:solidFill>
              </a:rPr>
              <a:t>conditions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exploited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landowner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nobility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sz="2000" dirty="0" err="1" smtClean="0">
                <a:solidFill>
                  <a:schemeClr val="tx1"/>
                </a:solidFill>
              </a:rPr>
              <a:t>Only</a:t>
            </a:r>
            <a:r>
              <a:rPr lang="es-ES" sz="2000" dirty="0" smtClean="0">
                <a:solidFill>
                  <a:schemeClr val="tx1"/>
                </a:solidFill>
              </a:rPr>
              <a:t> in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cities</a:t>
            </a:r>
            <a:r>
              <a:rPr lang="es-ES" sz="2000" dirty="0" smtClean="0">
                <a:solidFill>
                  <a:schemeClr val="tx1"/>
                </a:solidFill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</a:rPr>
              <a:t>Petrograd</a:t>
            </a:r>
            <a:r>
              <a:rPr lang="es-ES" sz="2000" dirty="0" smtClean="0">
                <a:solidFill>
                  <a:schemeClr val="tx1"/>
                </a:solidFill>
              </a:rPr>
              <a:t> and </a:t>
            </a:r>
            <a:r>
              <a:rPr lang="es-ES" sz="2000" dirty="0" err="1" smtClean="0">
                <a:solidFill>
                  <a:schemeClr val="tx1"/>
                </a:solidFill>
              </a:rPr>
              <a:t>Moscow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industrialisation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had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begun</a:t>
            </a:r>
            <a:r>
              <a:rPr lang="es-ES" sz="2000" dirty="0" smtClean="0">
                <a:solidFill>
                  <a:schemeClr val="tx1"/>
                </a:solidFill>
              </a:rPr>
              <a:t>.  Popular </a:t>
            </a:r>
            <a:r>
              <a:rPr lang="es-ES" sz="2000" dirty="0" err="1" smtClean="0">
                <a:solidFill>
                  <a:schemeClr val="tx1"/>
                </a:solidFill>
              </a:rPr>
              <a:t>discontent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drove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to</a:t>
            </a:r>
            <a:r>
              <a:rPr lang="es-ES" sz="2000" dirty="0" smtClean="0">
                <a:solidFill>
                  <a:schemeClr val="tx1"/>
                </a:solidFill>
              </a:rPr>
              <a:t> a </a:t>
            </a:r>
            <a:r>
              <a:rPr lang="es-ES" sz="2000" dirty="0" err="1" smtClean="0">
                <a:solidFill>
                  <a:schemeClr val="tx1"/>
                </a:solidFill>
              </a:rPr>
              <a:t>failed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revolution</a:t>
            </a:r>
            <a:r>
              <a:rPr lang="es-ES" sz="2000" dirty="0" smtClean="0">
                <a:solidFill>
                  <a:schemeClr val="tx1"/>
                </a:solidFill>
              </a:rPr>
              <a:t> in 1905 </a:t>
            </a:r>
            <a:r>
              <a:rPr lang="es-ES" sz="2000" dirty="0" err="1" smtClean="0">
                <a:solidFill>
                  <a:schemeClr val="tx1"/>
                </a:solidFill>
              </a:rPr>
              <a:t>brutally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repressed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tsarist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forces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1266" name="Picture 2" descr="http://pages.uoregon.edu/kimball/images/krx.CIV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4726162" cy="252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dirty="0">
                <a:solidFill>
                  <a:prstClr val="black"/>
                </a:solidFill>
              </a:rPr>
              <a:t>5.5 </a:t>
            </a: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Russian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revolution</a:t>
            </a:r>
            <a:r>
              <a:rPr lang="es-ES" sz="2400" dirty="0">
                <a:solidFill>
                  <a:prstClr val="black"/>
                </a:solidFill>
              </a:rPr>
              <a:t> (1917)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sz="2000" u="sng" dirty="0" err="1" smtClean="0"/>
              <a:t>The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First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World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War</a:t>
            </a:r>
            <a:r>
              <a:rPr lang="es-ES" sz="2000" dirty="0" smtClean="0"/>
              <a:t>: </a:t>
            </a:r>
            <a:r>
              <a:rPr lang="es-ES" sz="2000" dirty="0" err="1" smtClean="0"/>
              <a:t>Russia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prepared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war</a:t>
            </a:r>
            <a:r>
              <a:rPr lang="es-ES" sz="2000" dirty="0" smtClean="0"/>
              <a:t>. </a:t>
            </a:r>
            <a:r>
              <a:rPr lang="es-ES" sz="2000" dirty="0" err="1" smtClean="0"/>
              <a:t>Its</a:t>
            </a:r>
            <a:r>
              <a:rPr lang="es-ES" sz="2000" dirty="0" smtClean="0"/>
              <a:t> </a:t>
            </a:r>
            <a:r>
              <a:rPr lang="es-ES" sz="2000" dirty="0" err="1" smtClean="0"/>
              <a:t>army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obsolete</a:t>
            </a:r>
            <a:r>
              <a:rPr lang="es-ES" sz="2000" dirty="0" smtClean="0"/>
              <a:t>, </a:t>
            </a:r>
            <a:r>
              <a:rPr lang="es-ES" sz="2000" dirty="0" err="1" smtClean="0"/>
              <a:t>its</a:t>
            </a:r>
            <a:r>
              <a:rPr lang="es-ES" sz="2000" dirty="0" smtClean="0"/>
              <a:t> </a:t>
            </a:r>
            <a:r>
              <a:rPr lang="es-ES" sz="2000" dirty="0" err="1" smtClean="0"/>
              <a:t>transport</a:t>
            </a:r>
            <a:r>
              <a:rPr lang="es-ES" sz="2000" dirty="0" smtClean="0"/>
              <a:t> </a:t>
            </a:r>
            <a:r>
              <a:rPr lang="es-ES" sz="2000" dirty="0" err="1" smtClean="0"/>
              <a:t>system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inefficient</a:t>
            </a:r>
            <a:r>
              <a:rPr lang="es-ES" sz="2000" dirty="0" smtClean="0"/>
              <a:t> and </a:t>
            </a:r>
            <a:r>
              <a:rPr lang="es-ES" sz="2000" dirty="0" err="1" smtClean="0"/>
              <a:t>its</a:t>
            </a:r>
            <a:r>
              <a:rPr lang="es-ES" sz="2000" dirty="0" smtClean="0"/>
              <a:t> </a:t>
            </a:r>
            <a:r>
              <a:rPr lang="es-ES" sz="2000" dirty="0" err="1" smtClean="0"/>
              <a:t>industry</a:t>
            </a:r>
            <a:r>
              <a:rPr lang="es-ES" sz="2000" dirty="0" smtClean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respond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demand</a:t>
            </a:r>
            <a:r>
              <a:rPr lang="es-ES" sz="2000" dirty="0" smtClean="0"/>
              <a:t>.</a:t>
            </a:r>
          </a:p>
          <a:p>
            <a:pPr algn="just">
              <a:buNone/>
            </a:pPr>
            <a:endParaRPr lang="es-ES" sz="2000" dirty="0"/>
          </a:p>
          <a:p>
            <a:pPr algn="just">
              <a:buNone/>
            </a:pPr>
            <a:r>
              <a:rPr lang="es-ES" sz="2000" dirty="0" smtClean="0"/>
              <a:t>In </a:t>
            </a:r>
            <a:r>
              <a:rPr lang="es-ES" sz="2000" dirty="0" err="1" smtClean="0"/>
              <a:t>order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provide</a:t>
            </a:r>
            <a:r>
              <a:rPr lang="es-ES" sz="2000" dirty="0" smtClean="0"/>
              <a:t> </a:t>
            </a:r>
            <a:r>
              <a:rPr lang="es-ES" sz="2000" dirty="0" err="1" smtClean="0"/>
              <a:t>economic</a:t>
            </a:r>
            <a:r>
              <a:rPr lang="es-ES" sz="2000" dirty="0" smtClean="0"/>
              <a:t> </a:t>
            </a:r>
            <a:r>
              <a:rPr lang="es-ES" sz="2000" dirty="0" err="1" smtClean="0"/>
              <a:t>resources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war</a:t>
            </a:r>
            <a:r>
              <a:rPr lang="es-ES" sz="2000" dirty="0" smtClean="0"/>
              <a:t> </a:t>
            </a:r>
            <a:r>
              <a:rPr lang="es-ES" sz="2000" dirty="0" err="1" smtClean="0"/>
              <a:t>effort</a:t>
            </a:r>
            <a:r>
              <a:rPr lang="es-ES" sz="2000" dirty="0" smtClean="0"/>
              <a:t>, </a:t>
            </a:r>
            <a:r>
              <a:rPr lang="es-ES" sz="2000" dirty="0" err="1" smtClean="0"/>
              <a:t>food</a:t>
            </a:r>
            <a:r>
              <a:rPr lang="es-ES" sz="2000" dirty="0" smtClean="0"/>
              <a:t> </a:t>
            </a:r>
            <a:r>
              <a:rPr lang="es-ES" sz="2000" dirty="0" err="1" smtClean="0"/>
              <a:t>shortages</a:t>
            </a:r>
            <a:r>
              <a:rPr lang="es-ES" sz="2000" dirty="0" smtClean="0"/>
              <a:t> and </a:t>
            </a:r>
            <a:r>
              <a:rPr lang="es-ES" sz="2000" dirty="0" err="1" smtClean="0"/>
              <a:t>famines</a:t>
            </a:r>
            <a:r>
              <a:rPr lang="es-ES" sz="2000" dirty="0" smtClean="0"/>
              <a:t> </a:t>
            </a:r>
            <a:r>
              <a:rPr lang="es-ES" sz="2000" dirty="0" err="1" smtClean="0"/>
              <a:t>appeared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country.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led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unrest</a:t>
            </a:r>
            <a:r>
              <a:rPr lang="es-ES" sz="2000" dirty="0" smtClean="0"/>
              <a:t> </a:t>
            </a:r>
            <a:r>
              <a:rPr lang="es-ES" sz="2000" dirty="0" err="1" smtClean="0"/>
              <a:t>among</a:t>
            </a:r>
            <a:r>
              <a:rPr lang="es-ES" sz="2000" dirty="0" smtClean="0"/>
              <a:t> </a:t>
            </a:r>
            <a:r>
              <a:rPr lang="es-ES" sz="2000" dirty="0" err="1" smtClean="0"/>
              <a:t>workers</a:t>
            </a:r>
            <a:r>
              <a:rPr lang="es-ES" sz="2000" dirty="0" smtClean="0"/>
              <a:t>, </a:t>
            </a:r>
            <a:r>
              <a:rPr lang="es-ES" sz="2000" dirty="0" err="1" smtClean="0"/>
              <a:t>peasants</a:t>
            </a:r>
            <a:r>
              <a:rPr lang="es-ES" sz="2000" dirty="0" smtClean="0"/>
              <a:t> and </a:t>
            </a:r>
            <a:r>
              <a:rPr lang="es-ES" sz="2000" dirty="0" err="1" smtClean="0"/>
              <a:t>soldiers</a:t>
            </a:r>
            <a:r>
              <a:rPr lang="es-ES" sz="2000" dirty="0" smtClean="0"/>
              <a:t> (</a:t>
            </a:r>
            <a:r>
              <a:rPr lang="es-ES" sz="2000" dirty="0" err="1" smtClean="0"/>
              <a:t>mutinies</a:t>
            </a:r>
            <a:r>
              <a:rPr lang="es-ES" sz="2000" dirty="0" smtClean="0"/>
              <a:t> </a:t>
            </a:r>
            <a:r>
              <a:rPr lang="es-ES" sz="2000" dirty="0" err="1" smtClean="0"/>
              <a:t>became</a:t>
            </a:r>
            <a:r>
              <a:rPr lang="es-ES" sz="2000" dirty="0" smtClean="0"/>
              <a:t> </a:t>
            </a:r>
            <a:r>
              <a:rPr lang="es-ES" sz="2000" dirty="0" err="1" smtClean="0"/>
              <a:t>common</a:t>
            </a:r>
            <a:r>
              <a:rPr lang="es-ES" sz="2000" dirty="0" smtClean="0"/>
              <a:t>).</a:t>
            </a:r>
            <a:endParaRPr lang="es-ES" sz="2000" dirty="0"/>
          </a:p>
        </p:txBody>
      </p:sp>
      <p:pic>
        <p:nvPicPr>
          <p:cNvPr id="16386" name="Picture 2" descr="http://1.bp.blogspot.com/-uM30SyT4Nh4/Vo1Q0vCFs8I/AAAAAAAAItA/jGDBVqkO1Y0/s1600/The%2BRussians%2Barrive%2Bin%2BMarseille.%2BFrance%2Bhad%2Basked%2BRussia%2Bfor%2Bhelp%2Bon%2Bthe%2BWestern%2B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882899" cy="2711204"/>
          </a:xfrm>
          <a:prstGeom prst="rect">
            <a:avLst/>
          </a:prstGeom>
          <a:noFill/>
        </p:spPr>
      </p:pic>
      <p:pic>
        <p:nvPicPr>
          <p:cNvPr id="16388" name="Picture 4" descr="http://greatwarproject.org/wp-content/uploads/2016/01/Russian-un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18626"/>
            <a:ext cx="4176464" cy="272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>
                <a:solidFill>
                  <a:prstClr val="black"/>
                </a:solidFill>
              </a:rPr>
              <a:t>5.5 </a:t>
            </a: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Russian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revolution</a:t>
            </a:r>
            <a:r>
              <a:rPr lang="es-ES" sz="2400" dirty="0">
                <a:solidFill>
                  <a:prstClr val="black"/>
                </a:solidFill>
              </a:rPr>
              <a:t> (1917)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February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revolution</a:t>
            </a:r>
            <a:endParaRPr lang="es-ES" sz="2000" b="1" dirty="0" smtClean="0"/>
          </a:p>
          <a:p>
            <a:pPr algn="ctr">
              <a:buNone/>
            </a:pPr>
            <a:endParaRPr lang="es-ES" sz="2000" b="1" dirty="0" smtClean="0"/>
          </a:p>
          <a:p>
            <a:pPr>
              <a:buNone/>
            </a:pPr>
            <a:r>
              <a:rPr lang="es-ES" sz="2000" dirty="0" smtClean="0"/>
              <a:t>A </a:t>
            </a:r>
            <a:r>
              <a:rPr lang="es-ES" sz="2000" dirty="0" err="1" smtClean="0"/>
              <a:t>huge</a:t>
            </a:r>
            <a:r>
              <a:rPr lang="es-ES" sz="2000" dirty="0" smtClean="0"/>
              <a:t> </a:t>
            </a:r>
            <a:r>
              <a:rPr lang="es-ES" sz="2000" dirty="0" err="1" smtClean="0"/>
              <a:t>demonstration</a:t>
            </a:r>
            <a:r>
              <a:rPr lang="es-ES" sz="2000" dirty="0" smtClean="0"/>
              <a:t> in </a:t>
            </a:r>
            <a:r>
              <a:rPr lang="es-ES" sz="2000" dirty="0" err="1" smtClean="0"/>
              <a:t>Petrograd</a:t>
            </a:r>
            <a:r>
              <a:rPr lang="es-ES" sz="2000" dirty="0" smtClean="0"/>
              <a:t>, a general strike and </a:t>
            </a:r>
            <a:r>
              <a:rPr lang="es-ES" sz="2000" dirty="0" err="1" smtClean="0"/>
              <a:t>riots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army</a:t>
            </a:r>
            <a:r>
              <a:rPr lang="es-ES" sz="2000" dirty="0" smtClean="0"/>
              <a:t> </a:t>
            </a:r>
            <a:r>
              <a:rPr lang="es-ES" sz="2000" dirty="0" err="1" smtClean="0"/>
              <a:t>led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abdication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tsar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proclamation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republic</a:t>
            </a:r>
            <a:r>
              <a:rPr lang="es-ES" sz="2000" dirty="0" smtClean="0"/>
              <a:t>.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bourgeois</a:t>
            </a:r>
            <a:r>
              <a:rPr lang="es-ES" sz="2000" dirty="0" smtClean="0"/>
              <a:t> </a:t>
            </a:r>
            <a:r>
              <a:rPr lang="es-ES" sz="2000" dirty="0" err="1" smtClean="0"/>
              <a:t>parties</a:t>
            </a:r>
            <a:r>
              <a:rPr lang="es-ES" sz="2000" dirty="0" smtClean="0"/>
              <a:t> </a:t>
            </a:r>
            <a:r>
              <a:rPr lang="es-ES" sz="2000" dirty="0" err="1" smtClean="0"/>
              <a:t>took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power</a:t>
            </a:r>
            <a:r>
              <a:rPr lang="es-ES" sz="2000" dirty="0" smtClean="0"/>
              <a:t> </a:t>
            </a:r>
            <a:r>
              <a:rPr lang="es-ES" sz="2000" dirty="0" smtClean="0"/>
              <a:t>and </a:t>
            </a:r>
            <a:r>
              <a:rPr lang="es-ES" sz="2000" dirty="0" err="1" smtClean="0"/>
              <a:t>initiated</a:t>
            </a:r>
            <a:r>
              <a:rPr lang="es-ES" sz="2000" dirty="0" smtClean="0"/>
              <a:t> </a:t>
            </a: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reforms</a:t>
            </a:r>
            <a:r>
              <a:rPr lang="es-ES" sz="2000" dirty="0" smtClean="0"/>
              <a:t>. 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err="1" smtClean="0"/>
              <a:t>Nevertheless</a:t>
            </a:r>
            <a:r>
              <a:rPr lang="es-ES" sz="2000" dirty="0" smtClean="0"/>
              <a:t>,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had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opossition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Soviets: </a:t>
            </a:r>
            <a:r>
              <a:rPr lang="es-ES" sz="2000" dirty="0" err="1" smtClean="0"/>
              <a:t>assemblies</a:t>
            </a:r>
            <a:r>
              <a:rPr lang="es-ES" sz="2000" dirty="0" smtClean="0"/>
              <a:t> of </a:t>
            </a:r>
            <a:r>
              <a:rPr lang="es-ES" sz="2000" dirty="0" err="1" smtClean="0"/>
              <a:t>workers</a:t>
            </a:r>
            <a:r>
              <a:rPr lang="es-ES" sz="2000" dirty="0" smtClean="0"/>
              <a:t>, </a:t>
            </a:r>
            <a:r>
              <a:rPr lang="es-ES" sz="2000" dirty="0" err="1" smtClean="0"/>
              <a:t>peasants</a:t>
            </a:r>
            <a:r>
              <a:rPr lang="es-ES" sz="2000" dirty="0" smtClean="0"/>
              <a:t> and </a:t>
            </a:r>
            <a:r>
              <a:rPr lang="es-ES" sz="2000" dirty="0" err="1" smtClean="0"/>
              <a:t>soldiers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supported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Bolsheviks</a:t>
            </a:r>
            <a:r>
              <a:rPr lang="es-ES" sz="2000" smtClean="0"/>
              <a:t>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267</Words>
  <Application>Microsoft Office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5.5 The Russian revolution (1917)</vt:lpstr>
      <vt:lpstr>Diapositiva 2</vt:lpstr>
      <vt:lpstr>5.5 The Russian revolution (1917)</vt:lpstr>
      <vt:lpstr>5.5 The Russian revolution (1917)</vt:lpstr>
      <vt:lpstr>5.5 The Russian revolution (1917)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 The Russian revolution (1917)</dc:title>
  <dc:creator>Profesorado</dc:creator>
  <cp:lastModifiedBy>Profesorado</cp:lastModifiedBy>
  <cp:revision>13</cp:revision>
  <dcterms:created xsi:type="dcterms:W3CDTF">2017-02-23T07:34:34Z</dcterms:created>
  <dcterms:modified xsi:type="dcterms:W3CDTF">2017-02-24T08:11:33Z</dcterms:modified>
</cp:coreProperties>
</file>