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6.1 Success and failure of the League of Nations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1920 - 1945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Refugee Commission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5765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Organised the return of 500,000 Russian </a:t>
            </a:r>
            <a:r>
              <a:rPr lang="en-GB"/>
              <a:t>Prisoners</a:t>
            </a:r>
            <a:r>
              <a:rPr lang="en-GB"/>
              <a:t> of War after WWI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Set up a refugee camp in Turkey to alleviate the 1918-1922 Turkish refugee crisis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-GB"/>
              <a:t>Spent £10 m building farms and homes for refugees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100" y="3221975"/>
            <a:ext cx="2616450" cy="17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>
            <p:ph type="title"/>
          </p:nvPr>
        </p:nvSpPr>
        <p:spPr>
          <a:xfrm>
            <a:off x="428375" y="2990950"/>
            <a:ext cx="3279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Health</a:t>
            </a:r>
            <a:r>
              <a:rPr lang="en-GB"/>
              <a:t> Organisation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266825" y="3563650"/>
            <a:ext cx="5723400" cy="140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Prevented spread of typhoid and cholera in camps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Reduced spread of leprosy worldwide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Introduced global vaccination programmes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5975" y="775150"/>
            <a:ext cx="2185875" cy="18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212975" y="1667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International Labour Organisation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212975" y="836625"/>
            <a:ext cx="8520600" cy="194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GB"/>
              <a:t>Improved working conditions worldwide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Introduced programmes to combat:</a:t>
            </a:r>
          </a:p>
          <a:p>
            <a:pPr indent="-317500" lvl="0" marL="914400" rtl="0">
              <a:spcBef>
                <a:spcPts val="0"/>
              </a:spcBef>
              <a:buSzPct val="100000"/>
              <a:buChar char="-"/>
            </a:pPr>
            <a:r>
              <a:rPr lang="en-GB" sz="1400"/>
              <a:t>Child labour</a:t>
            </a:r>
          </a:p>
          <a:p>
            <a:pPr indent="-317500" lvl="0" marL="914400" rtl="0">
              <a:spcBef>
                <a:spcPts val="0"/>
              </a:spcBef>
              <a:buSzPct val="100000"/>
              <a:buChar char="-"/>
            </a:pPr>
            <a:r>
              <a:rPr lang="en-GB" sz="1400"/>
              <a:t>Drug trafficking</a:t>
            </a:r>
          </a:p>
          <a:p>
            <a:pPr indent="-317500" lvl="0" marL="914400" rtl="0">
              <a:spcBef>
                <a:spcPts val="0"/>
              </a:spcBef>
              <a:buSzPct val="100000"/>
              <a:buChar char="-"/>
            </a:pPr>
            <a:r>
              <a:rPr lang="en-GB" sz="1400"/>
              <a:t>Prostitution</a:t>
            </a:r>
          </a:p>
          <a:p>
            <a:pPr indent="-317500" lvl="0" marL="914400">
              <a:spcBef>
                <a:spcPts val="0"/>
              </a:spcBef>
              <a:buSzPct val="100000"/>
              <a:buChar char="-"/>
            </a:pPr>
            <a:r>
              <a:rPr lang="en-GB" sz="1400"/>
              <a:t>Slavery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550" y="818175"/>
            <a:ext cx="333375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type="title"/>
          </p:nvPr>
        </p:nvSpPr>
        <p:spPr>
          <a:xfrm>
            <a:off x="311700" y="28781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Austrian Economy 1922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212975" y="3493450"/>
            <a:ext cx="8520600" cy="148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GB"/>
              <a:t>Supervised the reconstruction of the Austrian economy as from October 1922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Members  (UK, France, Italy and Czechoslovakia) </a:t>
            </a:r>
            <a:r>
              <a:rPr lang="en-GB"/>
              <a:t>aided financially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Failures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Vilna 1920 (Poland vs. Lithuania)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475" y="613900"/>
            <a:ext cx="6681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After WWI, Lithuania was re-established as a nation 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Poles made up 30% of Vilna’s population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Poland invaded Vilna and Lithuania asked for help. 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Poland ignored the League’s threats and Vilna remained Polish until 1945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/>
              <a:t>PROBLEM</a:t>
            </a:r>
          </a:p>
          <a:p>
            <a:pPr lvl="0">
              <a:spcBef>
                <a:spcPts val="0"/>
              </a:spcBef>
              <a:buNone/>
            </a:pPr>
            <a:r>
              <a:rPr lang="en-GB" sz="1600"/>
              <a:t>The League had no army and it depended on its members for military action - members did not want to get involved. 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625" y="1212725"/>
            <a:ext cx="1846500" cy="2718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50125" y="2744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Corfu 1923 (Greece vs. Italy)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248875" y="863550"/>
            <a:ext cx="6196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After diplomatic incidents, Italy bombed the Greek island.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Italy paid a small fine but it publicly questioned the L of 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/>
              <a:t>PROBLEM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Italy was a founding member of the League and it challenged its authority</a:t>
            </a:r>
          </a:p>
          <a:p>
            <a:pPr indent="-330200" lvl="0" marL="457200">
              <a:spcBef>
                <a:spcPts val="0"/>
              </a:spcBef>
              <a:buSzPct val="100000"/>
            </a:pPr>
            <a:r>
              <a:rPr lang="en-GB" sz="1600"/>
              <a:t>Revealed member states’ imperialistic and selfish motives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600" y="3138450"/>
            <a:ext cx="2614299" cy="18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5669" y="608275"/>
            <a:ext cx="2125050" cy="271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rfu.jpg"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075" y="3178500"/>
            <a:ext cx="2734625" cy="172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161900" y="2369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Manchurian Crisis 1931 (Japan vs. China)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0" y="902775"/>
            <a:ext cx="6130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buSzPct val="100000"/>
            </a:pPr>
            <a:r>
              <a:rPr lang="en-GB" sz="1600"/>
              <a:t>Staged incident in Manchuria (Chinese region) gave Japanese army an excuse to invade and set up a ‘puppet government’</a:t>
            </a:r>
          </a:p>
          <a:p>
            <a:pPr indent="-330200" lvl="0" marL="457200" rtl="0" algn="just">
              <a:spcBef>
                <a:spcPts val="0"/>
              </a:spcBef>
              <a:buSzPct val="100000"/>
            </a:pPr>
            <a:r>
              <a:rPr lang="en-GB" sz="1600"/>
              <a:t>China appealed to the L of N but Japan claimed to act in self-defense.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-GB" sz="1600"/>
              <a:t>  PROBLEM</a:t>
            </a:r>
          </a:p>
          <a:p>
            <a:pPr indent="-330200" lvl="0" marL="457200" rtl="0" algn="just">
              <a:spcBef>
                <a:spcPts val="0"/>
              </a:spcBef>
              <a:buSzPct val="100000"/>
              <a:buChar char="●"/>
            </a:pPr>
            <a:r>
              <a:rPr lang="en-GB" sz="1600"/>
              <a:t>The League took over a year to issue a report (the Lytton Report) and make a decision</a:t>
            </a:r>
          </a:p>
          <a:p>
            <a:pPr indent="-330200" lvl="0" marL="457200" rtl="0" algn="just">
              <a:spcBef>
                <a:spcPts val="0"/>
              </a:spcBef>
              <a:buSzPct val="100000"/>
              <a:buChar char="●"/>
            </a:pPr>
            <a:r>
              <a:rPr lang="en-GB" sz="1600"/>
              <a:t>Meanwhile, Japan invaded more of China.</a:t>
            </a:r>
          </a:p>
          <a:p>
            <a:pPr indent="-330200" lvl="0" marL="457200" rtl="0" algn="just">
              <a:spcBef>
                <a:spcPts val="0"/>
              </a:spcBef>
              <a:buSzPct val="100000"/>
              <a:buChar char="●"/>
            </a:pPr>
            <a:r>
              <a:rPr lang="en-GB" sz="1600"/>
              <a:t>Result: Japan resigned from the L of N in March 1933</a:t>
            </a:r>
          </a:p>
          <a:p>
            <a:pPr indent="-330200" lvl="0" marL="457200" algn="just">
              <a:spcBef>
                <a:spcPts val="0"/>
              </a:spcBef>
              <a:buSzPct val="100000"/>
              <a:buChar char="●"/>
            </a:pPr>
            <a:r>
              <a:rPr lang="en-GB" sz="1600"/>
              <a:t>Couldn’t impose economic sanctions without the USA’s help and couldn’t use military force without members’ support. </a:t>
            </a:r>
          </a:p>
        </p:txBody>
      </p:sp>
      <p:pic>
        <p:nvPicPr>
          <p:cNvPr descr="map.png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424" y="321200"/>
            <a:ext cx="2682850" cy="1926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churia.jpg"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2600" y="2400243"/>
            <a:ext cx="2709000" cy="2071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203500" y="1370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Abyssinian Crisis 1935 (Italy vs. Abyssinia)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-77800" y="934125"/>
            <a:ext cx="6145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/>
              <a:t>1896: Battle of Adowa resulted in Italy’s defeat against Abyssinia</a:t>
            </a: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/>
              <a:t>Mussolini invaded again in 1935 to gain access to fertile lands and minerals.</a:t>
            </a: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/>
              <a:t>Tanks and Machine Guns (Italy) - vs - Cavalry and Infantry (Abyssinia) → A battle would massacre the Abyssinian people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/>
              <a:t>   PROBLEM</a:t>
            </a: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/>
              <a:t>League placed economic sanctions on Italy but Mussolini continued with invasion</a:t>
            </a: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/>
              <a:t>UK and France could have stopped invasion (by closing Suez Channel) but didn’t</a:t>
            </a:r>
          </a:p>
          <a:p>
            <a:pPr indent="-330200" lvl="0" marL="457200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/>
              <a:t>Italy once again publicly defied the League’s authority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625" y="428900"/>
            <a:ext cx="1968975" cy="197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yssinia.jpg"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100" y="2821419"/>
            <a:ext cx="2709700" cy="19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217025" y="1925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Spanish Civil War (1936-1939)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217025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spcBef>
                <a:spcPts val="0"/>
              </a:spcBef>
            </a:pPr>
            <a:r>
              <a:rPr lang="en-GB"/>
              <a:t>The League didn’t support the Spanish government and enabled a military conflict to become a full-on civil war.</a:t>
            </a: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</a:pPr>
            <a:r>
              <a:rPr lang="en-GB">
                <a:solidFill>
                  <a:srgbClr val="CCCCCC"/>
                </a:solidFill>
              </a:rPr>
              <a:t>Did not prevent death of 500,000 Spaniards</a:t>
            </a: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</a:pPr>
            <a:r>
              <a:rPr lang="en-GB">
                <a:solidFill>
                  <a:srgbClr val="CCCCCC"/>
                </a:solidFill>
              </a:rPr>
              <a:t>League members (e.g. Italy,  UK) directly and indirectly supported Franco’s dictatorship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uerra-civil-espanola-aragon.jpg"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850" y="2778625"/>
            <a:ext cx="4086399" cy="2043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in.jpg"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06" y="2778625"/>
            <a:ext cx="2221969" cy="20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1925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USA’ s Refusal to Join the League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0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</a:rPr>
              <a:t>o Despite being President Wilson’s initiative, Senate forbade USA’s membership due to isolationism after WWI</a:t>
            </a: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</a:rPr>
              <a:t>o  League’s power was limited and authority weakened since its foundation</a:t>
            </a: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</a:rPr>
              <a:t>o League’s authority was undermined by 1922 Washington Treaty signed by 4 members (UK, France, Italy and Japan) with USA to ensure maritime strength and promote imperialistic interests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he_Gap_in_the_Bridge.png"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274" y="2752199"/>
            <a:ext cx="3266977" cy="231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24325" y="1925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Unequal Structure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236675" y="852700"/>
            <a:ext cx="5632500" cy="130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>
                <a:solidFill>
                  <a:srgbClr val="4A86E8"/>
                </a:solidFill>
              </a:rPr>
              <a:t>Veto Power</a:t>
            </a:r>
            <a:r>
              <a:rPr lang="en-GB"/>
              <a:t> from Permanent Council Members (UK, France, Italy and Japan)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-GB"/>
              <a:t>National interests (empire and security)    above world peace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-GB"/>
              <a:t>Conditioned League’s success throughout       its existence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236675" y="3155550"/>
            <a:ext cx="59481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CCCCCC"/>
              </a:buClr>
              <a:buSzPct val="100000"/>
              <a:buFont typeface="Average"/>
              <a:buChar char="●"/>
            </a:pPr>
            <a:r>
              <a:rPr lang="en-GB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The League had </a:t>
            </a:r>
            <a:r>
              <a:rPr lang="en-GB" sz="18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no independent army</a:t>
            </a:r>
          </a:p>
          <a:p>
            <a:pPr indent="-342900" lvl="0" marL="914400" rtl="0">
              <a:spcBef>
                <a:spcPts val="0"/>
              </a:spcBef>
              <a:buClr>
                <a:srgbClr val="CCCCCC"/>
              </a:buClr>
              <a:buSzPct val="100000"/>
              <a:buFont typeface="Average"/>
              <a:buChar char="-"/>
            </a:pPr>
            <a:r>
              <a:rPr lang="en-GB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The League “lacked teeth” to bite with</a:t>
            </a:r>
          </a:p>
          <a:p>
            <a:pPr indent="-342900" lvl="0" marL="914400" rtl="0">
              <a:spcBef>
                <a:spcPts val="0"/>
              </a:spcBef>
              <a:buClr>
                <a:srgbClr val="CCCCCC"/>
              </a:buClr>
              <a:buSzPct val="100000"/>
              <a:buFont typeface="Average"/>
              <a:buChar char="-"/>
            </a:pPr>
            <a:r>
              <a:rPr lang="en-GB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Depended on collective action (members’   military strength and support)</a:t>
            </a:r>
          </a:p>
        </p:txBody>
      </p:sp>
      <p:pic>
        <p:nvPicPr>
          <p:cNvPr descr="dog of war.jpg"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399" y="1694800"/>
            <a:ext cx="2442424" cy="26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Introduction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Founded on 10th of January 1920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Consequence of the Paris Peace Conference after WWI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First international attempt of an intergovernmental organisation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650" y="2629175"/>
            <a:ext cx="3576125" cy="21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449" y="2701349"/>
            <a:ext cx="3110276" cy="20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122350" y="2908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Initial Refusal to Include Germany and USSR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1950" y="1111762"/>
            <a:ext cx="8832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Germany initially not included as punishment for WWI</a:t>
            </a:r>
          </a:p>
          <a:p>
            <a:pPr indent="-330200" lvl="0" marL="914400" rtl="0">
              <a:spcBef>
                <a:spcPts val="0"/>
              </a:spcBef>
              <a:buSzPct val="100000"/>
              <a:buChar char="-"/>
            </a:pPr>
            <a:r>
              <a:rPr lang="en-GB" sz="1600"/>
              <a:t>Accepted in 1926</a:t>
            </a:r>
          </a:p>
          <a:p>
            <a:pPr indent="-330200" lvl="0" marL="914400" rtl="0">
              <a:spcBef>
                <a:spcPts val="0"/>
              </a:spcBef>
              <a:buSzPct val="100000"/>
              <a:buChar char="-"/>
            </a:pPr>
            <a:r>
              <a:rPr lang="en-GB" sz="1600"/>
              <a:t>Hitler withdrew in 1933 after remilitarisation of Germany</a:t>
            </a:r>
            <a:br>
              <a:rPr lang="en-GB" sz="1600"/>
            </a:b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USSR initially not included due to fear of Communism</a:t>
            </a:r>
            <a:br>
              <a:rPr lang="en-GB" sz="1600"/>
            </a:br>
            <a:r>
              <a:rPr lang="en-GB" sz="1600"/>
              <a:t>-  Accepted in 1934 to help against Italy’s fascism, Germany’s                                        </a:t>
            </a:r>
            <a:br>
              <a:rPr lang="en-GB" sz="1600"/>
            </a:br>
            <a:r>
              <a:rPr lang="en-GB" sz="1600"/>
              <a:t>Nazism and Japan’s militarism</a:t>
            </a:r>
            <a:br>
              <a:rPr lang="en-GB" sz="1600"/>
            </a:br>
            <a:r>
              <a:rPr lang="en-GB" sz="1600"/>
              <a:t>- Expelled in 1939 after aggression against Finland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ermany barrell.jpg"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673" y="1068650"/>
            <a:ext cx="2656175" cy="35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Second World War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217025" y="1050075"/>
            <a:ext cx="8429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CCCCCC"/>
                </a:solidFill>
              </a:rPr>
              <a:t>Ultimately failed its main objective of preventing another world war</a:t>
            </a: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</a:pPr>
            <a:r>
              <a:rPr lang="en-GB" sz="2000">
                <a:solidFill>
                  <a:srgbClr val="CCCCCC"/>
                </a:solidFill>
              </a:rPr>
              <a:t>Human Toll: 60 million deaths worldwide</a:t>
            </a: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</a:pPr>
            <a:r>
              <a:rPr lang="en-GB" sz="2000">
                <a:solidFill>
                  <a:srgbClr val="CCCCCC"/>
                </a:solidFill>
              </a:rPr>
              <a:t>Lead to the dismantlement of the League of Nations in 1945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itler.png"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50" y="2538449"/>
            <a:ext cx="3769926" cy="234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wii.jpg"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400" y="2480062"/>
            <a:ext cx="3284724" cy="24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Conclusion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BACC6"/>
                </a:solidFill>
              </a:rPr>
              <a:t>“The League of Nations has been much derided as a historical irrelevance, but it laid the foundations for an international court and established bodies that the United Nations maintains today” (Ruth Henig, 2010). </a:t>
            </a: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lvl="0" marL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</a:rPr>
              <a:t>League of Nations laid the foundations for the UN</a:t>
            </a:r>
          </a:p>
          <a:p>
            <a:pPr indent="0" lvl="0" marL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</a:rPr>
              <a:t>→ Serving as a blueprint for the current institution</a:t>
            </a:r>
          </a:p>
          <a:p>
            <a:pPr indent="0" lvl="0" marL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</a:rPr>
              <a:t>→ Showing what mistakes to avoid</a:t>
            </a:r>
          </a:p>
          <a:p>
            <a:pPr indent="0" lvl="0" marL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</a:rPr>
              <a:t>→ ILO, WHO and UNHCR</a:t>
            </a: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BACC6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League’s Purpose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League of Nation’s objectives were: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“To prevent aggression by any nation”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“To encourage cooperation between nations”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“To work towards international disarmament”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GB"/>
              <a:t>“To improve living and working conditions”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437100" y="3324550"/>
            <a:ext cx="3222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1800">
                <a:solidFill>
                  <a:srgbClr val="BF9000"/>
                </a:solidFill>
              </a:rPr>
              <a:t>Diplomatic Relations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2750025" y="3872800"/>
            <a:ext cx="3222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800">
                <a:solidFill>
                  <a:srgbClr val="BF9000"/>
                </a:solidFill>
              </a:rPr>
              <a:t>Collective Security (Unity)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473475" y="3324550"/>
            <a:ext cx="3222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800">
                <a:solidFill>
                  <a:srgbClr val="BF9000"/>
                </a:solidFill>
              </a:rPr>
              <a:t>International Peace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4300" y="744649"/>
            <a:ext cx="2963127" cy="226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75025" y="663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Woodrow Wilson’s 14 Points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75025" y="704400"/>
            <a:ext cx="8520600" cy="373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GB"/>
              <a:t>USA wanted peace… France wanted revenge and Britain compensation for WWI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Based on Woodrow Wilson’s (US President) Idealistic 14 Points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1.</a:t>
            </a:r>
            <a:r>
              <a:rPr lang="en-GB" sz="700">
                <a:solidFill>
                  <a:srgbClr val="CCCCCC"/>
                </a:solidFill>
              </a:rPr>
              <a:t>     </a:t>
            </a:r>
            <a:r>
              <a:rPr lang="en-GB" sz="1100">
                <a:solidFill>
                  <a:srgbClr val="CCCCCC"/>
                </a:solidFill>
              </a:rPr>
              <a:t>Open diplomacy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2.</a:t>
            </a:r>
            <a:r>
              <a:rPr lang="en-GB" sz="700">
                <a:solidFill>
                  <a:srgbClr val="CCCCCC"/>
                </a:solidFill>
              </a:rPr>
              <a:t>     </a:t>
            </a:r>
            <a:r>
              <a:rPr lang="en-GB" sz="1100">
                <a:solidFill>
                  <a:srgbClr val="CCCCCC"/>
                </a:solidFill>
              </a:rPr>
              <a:t>Freedom of the Seas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3.</a:t>
            </a:r>
            <a:r>
              <a:rPr lang="en-GB" sz="700">
                <a:solidFill>
                  <a:srgbClr val="CCCCCC"/>
                </a:solidFill>
              </a:rPr>
              <a:t>     </a:t>
            </a:r>
            <a:r>
              <a:rPr lang="en-GB" sz="1100">
                <a:solidFill>
                  <a:srgbClr val="CCCCCC"/>
                </a:solidFill>
              </a:rPr>
              <a:t>Removal of Economic Barriers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4.</a:t>
            </a:r>
            <a:r>
              <a:rPr lang="en-GB" sz="700">
                <a:solidFill>
                  <a:srgbClr val="CCCCCC"/>
                </a:solidFill>
              </a:rPr>
              <a:t>     </a:t>
            </a:r>
            <a:r>
              <a:rPr lang="en-GB" sz="1100">
                <a:solidFill>
                  <a:srgbClr val="CCCCCC"/>
                </a:solidFill>
              </a:rPr>
              <a:t>Reduction of Armaments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5.</a:t>
            </a:r>
            <a:r>
              <a:rPr lang="en-GB" sz="700">
                <a:solidFill>
                  <a:srgbClr val="CCCCCC"/>
                </a:solidFill>
              </a:rPr>
              <a:t>     </a:t>
            </a:r>
            <a:r>
              <a:rPr lang="en-GB" sz="1100">
                <a:solidFill>
                  <a:srgbClr val="CCCCCC"/>
                </a:solidFill>
              </a:rPr>
              <a:t>Adjustment of Colonial Claims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6.</a:t>
            </a:r>
            <a:r>
              <a:rPr lang="en-GB" sz="700">
                <a:solidFill>
                  <a:srgbClr val="CCCCCC"/>
                </a:solidFill>
              </a:rPr>
              <a:t>     </a:t>
            </a:r>
            <a:r>
              <a:rPr lang="en-GB" sz="1100">
                <a:solidFill>
                  <a:srgbClr val="CCCCCC"/>
                </a:solidFill>
              </a:rPr>
              <a:t>Evacuation of conquered Russian territories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7.</a:t>
            </a:r>
            <a:r>
              <a:rPr lang="en-GB" sz="700">
                <a:solidFill>
                  <a:srgbClr val="CCCCCC"/>
                </a:solidFill>
              </a:rPr>
              <a:t>     </a:t>
            </a:r>
            <a:r>
              <a:rPr lang="en-GB" sz="1100">
                <a:solidFill>
                  <a:srgbClr val="CCCCCC"/>
                </a:solidFill>
              </a:rPr>
              <a:t>Preservation of Belgian sovereignty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8.</a:t>
            </a:r>
            <a:r>
              <a:rPr lang="en-GB" sz="700">
                <a:solidFill>
                  <a:srgbClr val="CCCCCC"/>
                </a:solidFill>
              </a:rPr>
              <a:t>     </a:t>
            </a:r>
            <a:r>
              <a:rPr lang="en-GB" sz="1100">
                <a:solidFill>
                  <a:srgbClr val="CCCCCC"/>
                </a:solidFill>
              </a:rPr>
              <a:t>Restoration of French territory (Alsace and Lorraine)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9.</a:t>
            </a:r>
            <a:r>
              <a:rPr lang="en-GB" sz="700">
                <a:solidFill>
                  <a:srgbClr val="CCCCCC"/>
                </a:solidFill>
              </a:rPr>
              <a:t>     </a:t>
            </a:r>
            <a:r>
              <a:rPr lang="en-GB" sz="1100">
                <a:solidFill>
                  <a:srgbClr val="CCCCCC"/>
                </a:solidFill>
              </a:rPr>
              <a:t>Redrawing of Italian frontiers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10.</a:t>
            </a:r>
            <a:r>
              <a:rPr lang="en-GB" sz="700">
                <a:solidFill>
                  <a:srgbClr val="CCCCCC"/>
                </a:solidFill>
              </a:rPr>
              <a:t>  </a:t>
            </a:r>
            <a:r>
              <a:rPr lang="en-GB" sz="1100">
                <a:solidFill>
                  <a:srgbClr val="CCCCCC"/>
                </a:solidFill>
              </a:rPr>
              <a:t>Division of Austria-Hungary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11.</a:t>
            </a:r>
            <a:r>
              <a:rPr lang="en-GB" sz="700">
                <a:solidFill>
                  <a:srgbClr val="CCCCCC"/>
                </a:solidFill>
              </a:rPr>
              <a:t>  </a:t>
            </a:r>
            <a:r>
              <a:rPr lang="en-GB" sz="1100">
                <a:solidFill>
                  <a:srgbClr val="CCCCCC"/>
                </a:solidFill>
              </a:rPr>
              <a:t>Redrawing of Balkan boundaries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12.</a:t>
            </a:r>
            <a:r>
              <a:rPr lang="en-GB" sz="700">
                <a:solidFill>
                  <a:srgbClr val="CCCCCC"/>
                </a:solidFill>
              </a:rPr>
              <a:t>  </a:t>
            </a:r>
            <a:r>
              <a:rPr lang="en-GB" sz="1100">
                <a:solidFill>
                  <a:srgbClr val="CCCCCC"/>
                </a:solidFill>
              </a:rPr>
              <a:t>Limitations on Turkey (Ottoman Empire and non-Turkish peoples)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13.</a:t>
            </a:r>
            <a:r>
              <a:rPr lang="en-GB" sz="700">
                <a:solidFill>
                  <a:srgbClr val="CCCCCC"/>
                </a:solidFill>
              </a:rPr>
              <a:t>  </a:t>
            </a:r>
            <a:r>
              <a:rPr lang="en-GB" sz="1100">
                <a:solidFill>
                  <a:srgbClr val="CCCCCC"/>
                </a:solidFill>
              </a:rPr>
              <a:t>Establishment of an independent Poland</a:t>
            </a: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</a:rPr>
              <a:t>14.</a:t>
            </a:r>
            <a:r>
              <a:rPr lang="en-GB" sz="700">
                <a:solidFill>
                  <a:srgbClr val="CCCCCC"/>
                </a:solidFill>
              </a:rPr>
              <a:t>  </a:t>
            </a:r>
            <a:r>
              <a:rPr lang="en-GB" sz="1100">
                <a:solidFill>
                  <a:srgbClr val="CCCCCC"/>
                </a:solidFill>
              </a:rPr>
              <a:t>Association of Nations [to be formed to guarantee to its members political independence and territorial integrity – genesis of the League of Nations]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125" y="1562850"/>
            <a:ext cx="203835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1050250" y="915600"/>
            <a:ext cx="1570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TERRITORIAL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33350" y="1404900"/>
            <a:ext cx="4245600" cy="3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>
                <a:solidFill>
                  <a:srgbClr val="38761D"/>
                </a:solidFill>
              </a:rPr>
              <a:t>Successes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Aaland Islands</a:t>
            </a:r>
            <a:r>
              <a:rPr lang="en-GB"/>
              <a:t> 1921 (Sweden vs. Finland)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Saarland </a:t>
            </a:r>
            <a:r>
              <a:rPr lang="en-GB"/>
              <a:t>1920-1935 (Germany)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Danzig</a:t>
            </a:r>
            <a:r>
              <a:rPr lang="en-GB"/>
              <a:t> 1920-1935 (Germany)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Border</a:t>
            </a:r>
            <a:r>
              <a:rPr lang="en-GB"/>
              <a:t> </a:t>
            </a:r>
            <a:r>
              <a:rPr b="1" lang="en-GB"/>
              <a:t>Dispute</a:t>
            </a:r>
            <a:r>
              <a:rPr lang="en-GB"/>
              <a:t> 1925 (Greece vs. Bulgaria)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GB">
                <a:solidFill>
                  <a:srgbClr val="A61C00"/>
                </a:solidFill>
              </a:rPr>
              <a:t>Failures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Vilna</a:t>
            </a:r>
            <a:r>
              <a:rPr lang="en-GB"/>
              <a:t> 1920 (Lithuania vs. Poland)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Corfu</a:t>
            </a:r>
            <a:r>
              <a:rPr lang="en-GB"/>
              <a:t> 1923 (Greece vs. Italy)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Manchuria</a:t>
            </a:r>
            <a:r>
              <a:rPr lang="en-GB"/>
              <a:t> 1931 (China vs. Japan)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Abyssinia</a:t>
            </a:r>
            <a:r>
              <a:rPr lang="en-GB"/>
              <a:t> 1935 (Abyssinia vs. Italy)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b="1" lang="en-GB"/>
              <a:t>Spanish Civil War</a:t>
            </a:r>
            <a:r>
              <a:rPr lang="en-GB"/>
              <a:t> 1936-1939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484375" y="933350"/>
            <a:ext cx="19929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NON- TERRITORIAL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543950" y="1355450"/>
            <a:ext cx="4441500" cy="3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solidFill>
                  <a:srgbClr val="38761D"/>
                </a:solidFill>
              </a:rPr>
              <a:t>Successes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Refugee Commission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Health Organisation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International Labour Organisation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Austrian Economic Recovery</a:t>
            </a:r>
            <a:r>
              <a:rPr lang="en-GB"/>
              <a:t> 1922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GB">
                <a:solidFill>
                  <a:srgbClr val="A61C00"/>
                </a:solidFill>
              </a:rPr>
              <a:t>Failures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A61C00"/>
              </a:solidFill>
            </a:endParaRP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US refusal </a:t>
            </a:r>
            <a:r>
              <a:rPr lang="en-GB"/>
              <a:t>to join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Unequal structure </a:t>
            </a:r>
            <a:r>
              <a:rPr lang="en-GB"/>
              <a:t>(veto power and no army)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Germany and USSR</a:t>
            </a:r>
            <a:r>
              <a:rPr lang="en-GB"/>
              <a:t> not allowed to join at first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World War II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4" name="Shape 94"/>
          <p:cNvCxnSpPr/>
          <p:nvPr/>
        </p:nvCxnSpPr>
        <p:spPr>
          <a:xfrm flipH="1">
            <a:off x="4362500" y="852750"/>
            <a:ext cx="18000" cy="425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5" name="Shape 95"/>
          <p:cNvCxnSpPr/>
          <p:nvPr/>
        </p:nvCxnSpPr>
        <p:spPr>
          <a:xfrm>
            <a:off x="323150" y="1324125"/>
            <a:ext cx="8662200" cy="3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6" name="Shape 96"/>
          <p:cNvCxnSpPr/>
          <p:nvPr/>
        </p:nvCxnSpPr>
        <p:spPr>
          <a:xfrm>
            <a:off x="345200" y="2962200"/>
            <a:ext cx="8662200" cy="3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7" name="Shape 97"/>
          <p:cNvSpPr txBox="1"/>
          <p:nvPr/>
        </p:nvSpPr>
        <p:spPr>
          <a:xfrm>
            <a:off x="1267800" y="173550"/>
            <a:ext cx="63618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2400"/>
              <a:t>The League of Nations’ Historical Record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Successes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Aaland Islands 1921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5487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GB"/>
              <a:t>Finnish Islands (had been Swedish until 1809)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Islanders wanted to belong to Sweden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Sweden and Finland on the verge of war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SOLUTION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League resolved issue in June 1921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Islands would remain Finnish yet demilitarised and both parties agreed to this.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775" y="238974"/>
            <a:ext cx="2716375" cy="29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062" y="3267425"/>
            <a:ext cx="2159800" cy="164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212975" y="1667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Saarland and Danzig (1920-1935)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0575" y="791750"/>
            <a:ext cx="4382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GB"/>
              <a:t>Saarland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GB" sz="1400"/>
              <a:t>Under </a:t>
            </a:r>
            <a:r>
              <a:rPr lang="en-GB" sz="1400"/>
              <a:t>German</a:t>
            </a:r>
            <a:r>
              <a:rPr lang="en-GB" sz="1400"/>
              <a:t> control until 1920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GB" sz="1400"/>
              <a:t>Treaty of Versailles stated Saarland should be under LofN’s control for 15 years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/>
              <a:t>SOLUTION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-GB" sz="1400"/>
              <a:t>Referendum in 1935: 90.3% return to Germany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-GB" sz="1400"/>
              <a:t>League supported this result (self-determination)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076" y="3266176"/>
            <a:ext cx="1234049" cy="16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>
            <p:ph idx="1" type="body"/>
          </p:nvPr>
        </p:nvSpPr>
        <p:spPr>
          <a:xfrm>
            <a:off x="4514125" y="739450"/>
            <a:ext cx="4544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GB"/>
              <a:t>Danzig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GB" sz="1400"/>
              <a:t>Under German control until 1920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GB" sz="1400"/>
              <a:t>Treaty of Versailles stated Danzig should be under LofN’s control for 15 years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/>
              <a:t>SOLUTION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-GB" sz="1400"/>
              <a:t>Became Free City of Danzig in 1935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-GB" sz="1400"/>
              <a:t>Free until Hitler’s invasion in 1939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25" y="3300074"/>
            <a:ext cx="1954614" cy="159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3050" y="3166887"/>
            <a:ext cx="1866775" cy="15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9848" y="3222387"/>
            <a:ext cx="2200699" cy="14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Greco-Bulgarian Border Dispute 1925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5235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Bulgaria asked the League for help after Greek invasion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Both countries engaged in military conflict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SOLUTION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League decided Greece was to blame for the conflict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-GB"/>
              <a:t>Both parties agreed and Greece paid £45,000 in compensations to Bulgaria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0600" y="445025"/>
            <a:ext cx="19335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300" y="2996349"/>
            <a:ext cx="3497625" cy="19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