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C7C7-77F3-4276-90CF-3B0E6E99EFC1}" type="datetimeFigureOut">
              <a:rPr lang="es-ES" smtClean="0"/>
              <a:pPr/>
              <a:t>05/05/2017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B0DC-180B-4C4F-A5D1-D41C8D569E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</p:spPr>
        <p:txBody>
          <a:bodyPr/>
          <a:lstStyle/>
          <a:p>
            <a:r>
              <a:rPr lang="es-ES" b="1" dirty="0" smtClean="0"/>
              <a:t>5.8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Renaissance</a:t>
            </a:r>
            <a:r>
              <a:rPr lang="es-ES" b="1" dirty="0" smtClean="0"/>
              <a:t> in </a:t>
            </a:r>
            <a:r>
              <a:rPr lang="es-ES" b="1" dirty="0" err="1" smtClean="0"/>
              <a:t>Italy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www.florencia.travel/wp-content/uploads/2013/04/Catedral-Santa-Maria-del-Fi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85926"/>
            <a:ext cx="4154715" cy="2785284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f/f1/Michelangelo%27s_Piet%C3%A0%2C_St_Peter%27s_Basilica_%281498%E2%80%9399%29.jpg/300px-Michelangelo%27s_Piet%C3%A0%2C_St_Peter%27s_Basilica_%281498%E2%80%9399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86321"/>
            <a:ext cx="2214578" cy="1830717"/>
          </a:xfrm>
          <a:prstGeom prst="rect">
            <a:avLst/>
          </a:prstGeom>
          <a:noFill/>
        </p:spPr>
      </p:pic>
      <p:pic>
        <p:nvPicPr>
          <p:cNvPr id="1030" name="Picture 6" descr="https://upload.wikimedia.org/wikipedia/commons/thumb/4/4b/%C3%9Altima_Cena_-_Da_Vinci_5.jpg/500px-%C3%9Altima_Cena_-_Da_Vinc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3643338" cy="2054844"/>
          </a:xfrm>
          <a:prstGeom prst="rect">
            <a:avLst/>
          </a:prstGeom>
          <a:noFill/>
        </p:spPr>
      </p:pic>
      <p:pic>
        <p:nvPicPr>
          <p:cNvPr id="1032" name="Picture 8" descr="http://img.uffizi.org/wp-content/uploads/2015/07/michelangelo-dav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857364"/>
            <a:ext cx="123887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pic>
        <p:nvPicPr>
          <p:cNvPr id="5" name="Picture 2" descr="http://www.italian-renaissance-art.com/images/Dome-of-Flo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662335" cy="3837434"/>
          </a:xfrm>
          <a:prstGeom prst="rect">
            <a:avLst/>
          </a:prstGeom>
          <a:noFill/>
        </p:spPr>
      </p:pic>
      <p:pic>
        <p:nvPicPr>
          <p:cNvPr id="22530" name="Picture 2" descr="http://megaconstrucciones.net/images/edificios-religiosos/foto3/santa-maria-novella-basi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6048258" cy="431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err="1" smtClean="0"/>
              <a:t>Periods</a:t>
            </a:r>
            <a:r>
              <a:rPr lang="es-ES" sz="2800" b="1" dirty="0" smtClean="0"/>
              <a:t>:</a:t>
            </a:r>
          </a:p>
          <a:p>
            <a:pPr algn="just">
              <a:buNone/>
            </a:pPr>
            <a:endParaRPr lang="es-ES" sz="2800" b="1" dirty="0" smtClean="0"/>
          </a:p>
          <a:p>
            <a:pPr algn="just">
              <a:buFontTx/>
              <a:buChar char="-"/>
            </a:pPr>
            <a:r>
              <a:rPr lang="es-ES" sz="2800" u="sng" dirty="0" err="1" smtClean="0"/>
              <a:t>Cinquecento</a:t>
            </a:r>
            <a:r>
              <a:rPr lang="es-ES" sz="2800" dirty="0" smtClean="0"/>
              <a:t> (16th </a:t>
            </a:r>
            <a:r>
              <a:rPr lang="es-ES" sz="2800" dirty="0" err="1" smtClean="0"/>
              <a:t>century</a:t>
            </a:r>
            <a:r>
              <a:rPr lang="es-ES" sz="2800" dirty="0" smtClean="0"/>
              <a:t>): </a:t>
            </a:r>
            <a:r>
              <a:rPr lang="es-ES" sz="2800" b="1" dirty="0" smtClean="0"/>
              <a:t>Rome </a:t>
            </a:r>
            <a:r>
              <a:rPr lang="es-ES" sz="2800" dirty="0" err="1" smtClean="0"/>
              <a:t>became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center of </a:t>
            </a:r>
            <a:r>
              <a:rPr lang="es-ES" sz="2800" dirty="0" err="1" smtClean="0"/>
              <a:t>Italian</a:t>
            </a:r>
            <a:r>
              <a:rPr lang="es-ES" sz="2800" dirty="0" smtClean="0"/>
              <a:t> </a:t>
            </a:r>
            <a:r>
              <a:rPr lang="es-ES" sz="2800" dirty="0" err="1" smtClean="0"/>
              <a:t>architecture</a:t>
            </a:r>
            <a:r>
              <a:rPr lang="es-ES" sz="2800" dirty="0" smtClean="0"/>
              <a:t> as </a:t>
            </a:r>
            <a:r>
              <a:rPr lang="es-ES" sz="2800" dirty="0" err="1" smtClean="0"/>
              <a:t>the</a:t>
            </a:r>
            <a:r>
              <a:rPr lang="es-ES" sz="2800" dirty="0" smtClean="0"/>
              <a:t> popes </a:t>
            </a:r>
            <a:r>
              <a:rPr lang="es-ES" sz="2800" dirty="0" err="1" smtClean="0"/>
              <a:t>acted</a:t>
            </a:r>
            <a:r>
              <a:rPr lang="es-ES" sz="2800" dirty="0" smtClean="0"/>
              <a:t> as </a:t>
            </a:r>
            <a:r>
              <a:rPr lang="es-ES" sz="2800" dirty="0" err="1" smtClean="0"/>
              <a:t>patrons</a:t>
            </a:r>
            <a:r>
              <a:rPr lang="es-ES" sz="2800" dirty="0" smtClean="0"/>
              <a:t>.</a:t>
            </a:r>
          </a:p>
          <a:p>
            <a:pPr algn="just">
              <a:buNone/>
            </a:pPr>
            <a:endParaRPr lang="es-ES" sz="2800" dirty="0" smtClean="0"/>
          </a:p>
          <a:p>
            <a:pPr lvl="2" algn="just"/>
            <a:r>
              <a:rPr lang="es-ES" sz="2000" b="1" dirty="0" smtClean="0"/>
              <a:t>Bramante </a:t>
            </a:r>
            <a:r>
              <a:rPr lang="es-ES" sz="2000" dirty="0" err="1" smtClean="0"/>
              <a:t>designed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church</a:t>
            </a:r>
            <a:r>
              <a:rPr lang="es-ES" sz="2000" dirty="0" smtClean="0"/>
              <a:t> </a:t>
            </a:r>
            <a:r>
              <a:rPr lang="es-ES" sz="2000" i="1" dirty="0" smtClean="0"/>
              <a:t>San Pietro in </a:t>
            </a:r>
            <a:r>
              <a:rPr lang="es-ES" sz="2000" i="1" dirty="0" err="1" smtClean="0"/>
              <a:t>Montorio</a:t>
            </a:r>
            <a:r>
              <a:rPr lang="es-ES" sz="2000" i="1" dirty="0" smtClean="0"/>
              <a:t> </a:t>
            </a:r>
            <a:r>
              <a:rPr lang="es-ES" sz="2000" dirty="0" smtClean="0"/>
              <a:t>and </a:t>
            </a:r>
            <a:r>
              <a:rPr lang="es-ES" sz="2000" i="1" dirty="0" smtClean="0"/>
              <a:t>St. </a:t>
            </a:r>
            <a:r>
              <a:rPr lang="es-ES" sz="2000" i="1" dirty="0" err="1" smtClean="0"/>
              <a:t>Peter´s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Basilica</a:t>
            </a:r>
            <a:r>
              <a:rPr lang="es-ES" sz="2000" i="1" dirty="0" smtClean="0"/>
              <a:t> </a:t>
            </a:r>
            <a:r>
              <a:rPr lang="es-ES" sz="2000" dirty="0" err="1" smtClean="0"/>
              <a:t>continued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</a:t>
            </a:r>
            <a:r>
              <a:rPr lang="es-ES" sz="2000" b="1" dirty="0" err="1" smtClean="0"/>
              <a:t>Michelangelo</a:t>
            </a:r>
            <a:r>
              <a:rPr lang="es-ES" sz="2000" dirty="0" smtClean="0"/>
              <a:t>.</a:t>
            </a:r>
          </a:p>
          <a:p>
            <a:pPr lvl="2" algn="just">
              <a:buNone/>
            </a:pP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pic>
        <p:nvPicPr>
          <p:cNvPr id="23554" name="Picture 2" descr="https://i.blogs.es/368915/giurrero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762500" cy="3038476"/>
          </a:xfrm>
          <a:prstGeom prst="rect">
            <a:avLst/>
          </a:prstGeom>
          <a:noFill/>
        </p:spPr>
      </p:pic>
      <p:pic>
        <p:nvPicPr>
          <p:cNvPr id="6" name="Picture 2" descr="http://forosdelavirgen.org/wp-content/uploads/2011/06/Exterior1-500x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466356" cy="2731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282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8800" b="1" dirty="0" smtClean="0"/>
              <a:t>SCULPTURE AND PAINTING</a:t>
            </a:r>
            <a:endParaRPr lang="es-E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sz="2800" dirty="0" err="1" smtClean="0"/>
              <a:t>Sculptors</a:t>
            </a:r>
            <a:r>
              <a:rPr lang="es-ES" sz="2800" dirty="0" smtClean="0"/>
              <a:t> and </a:t>
            </a:r>
            <a:r>
              <a:rPr lang="es-ES" sz="2800" dirty="0" err="1" smtClean="0"/>
              <a:t>painters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also</a:t>
            </a:r>
            <a:r>
              <a:rPr lang="es-ES" sz="2800" dirty="0" smtClean="0"/>
              <a:t> </a:t>
            </a:r>
            <a:r>
              <a:rPr lang="es-ES" sz="2800" dirty="0" err="1" smtClean="0"/>
              <a:t>inspired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classical</a:t>
            </a:r>
            <a:r>
              <a:rPr lang="es-ES" sz="2800" dirty="0" smtClean="0"/>
              <a:t> </a:t>
            </a:r>
            <a:r>
              <a:rPr lang="es-ES" sz="2800" dirty="0" err="1" smtClean="0"/>
              <a:t>models</a:t>
            </a:r>
            <a:r>
              <a:rPr lang="es-ES" sz="2800" dirty="0" smtClean="0"/>
              <a:t>. </a:t>
            </a:r>
          </a:p>
          <a:p>
            <a:pPr algn="just">
              <a:buNone/>
            </a:pPr>
            <a:endParaRPr lang="es-ES" sz="2800" dirty="0" smtClean="0"/>
          </a:p>
          <a:p>
            <a:pPr algn="just"/>
            <a:r>
              <a:rPr lang="es-ES" sz="1800" dirty="0" err="1" smtClean="0"/>
              <a:t>Interest</a:t>
            </a:r>
            <a:r>
              <a:rPr lang="es-ES" sz="1800" dirty="0" smtClean="0"/>
              <a:t> in </a:t>
            </a:r>
            <a:r>
              <a:rPr lang="es-ES" sz="1800" dirty="0" err="1" smtClean="0"/>
              <a:t>naked</a:t>
            </a:r>
            <a:r>
              <a:rPr lang="es-ES" sz="1800" dirty="0" smtClean="0"/>
              <a:t> </a:t>
            </a:r>
            <a:r>
              <a:rPr lang="es-ES" sz="1800" dirty="0" err="1" smtClean="0"/>
              <a:t>human</a:t>
            </a:r>
            <a:r>
              <a:rPr lang="es-ES" sz="1800" dirty="0" smtClean="0"/>
              <a:t> </a:t>
            </a:r>
            <a:r>
              <a:rPr lang="es-ES" sz="1800" dirty="0" err="1" smtClean="0"/>
              <a:t>body</a:t>
            </a:r>
            <a:r>
              <a:rPr lang="es-ES" sz="1800" dirty="0" smtClean="0"/>
              <a:t>.</a:t>
            </a:r>
          </a:p>
          <a:p>
            <a:pPr algn="just">
              <a:buNone/>
            </a:pPr>
            <a:endParaRPr lang="es-ES" sz="1800" dirty="0" smtClean="0"/>
          </a:p>
          <a:p>
            <a:pPr algn="just"/>
            <a:r>
              <a:rPr lang="es-ES" sz="1800" dirty="0" err="1" smtClean="0"/>
              <a:t>Search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ideal </a:t>
            </a:r>
            <a:r>
              <a:rPr lang="es-ES" sz="1800" dirty="0" err="1" smtClean="0"/>
              <a:t>beauty</a:t>
            </a:r>
            <a:r>
              <a:rPr lang="es-ES" sz="1800" dirty="0" smtClean="0"/>
              <a:t> </a:t>
            </a:r>
            <a:r>
              <a:rPr lang="es-ES" sz="1800" dirty="0" err="1" smtClean="0"/>
              <a:t>through</a:t>
            </a:r>
            <a:r>
              <a:rPr lang="es-ES" sz="1800" dirty="0" smtClean="0"/>
              <a:t> </a:t>
            </a:r>
            <a:r>
              <a:rPr lang="es-ES" sz="1800" dirty="0" err="1" smtClean="0"/>
              <a:t>symmetrical</a:t>
            </a:r>
            <a:r>
              <a:rPr lang="es-ES" sz="1800" dirty="0" smtClean="0"/>
              <a:t> and </a:t>
            </a:r>
            <a:r>
              <a:rPr lang="es-ES" sz="1800" dirty="0" err="1" smtClean="0"/>
              <a:t>balanced</a:t>
            </a:r>
            <a:r>
              <a:rPr lang="es-ES" sz="1800" dirty="0" smtClean="0"/>
              <a:t> </a:t>
            </a:r>
            <a:r>
              <a:rPr lang="es-ES" sz="1800" dirty="0" err="1" smtClean="0"/>
              <a:t>compositions</a:t>
            </a:r>
            <a:r>
              <a:rPr lang="es-ES" sz="1800" dirty="0" smtClean="0"/>
              <a:t>.</a:t>
            </a:r>
          </a:p>
          <a:p>
            <a:pPr algn="just">
              <a:buNone/>
            </a:pPr>
            <a:endParaRPr lang="es-ES" sz="1800" dirty="0" smtClean="0"/>
          </a:p>
          <a:p>
            <a:pPr algn="just"/>
            <a:r>
              <a:rPr lang="es-ES" sz="1800" dirty="0" err="1" smtClean="0"/>
              <a:t>Religious</a:t>
            </a:r>
            <a:r>
              <a:rPr lang="es-ES" sz="1800" dirty="0" smtClean="0"/>
              <a:t> and </a:t>
            </a:r>
            <a:r>
              <a:rPr lang="es-ES" sz="1800" dirty="0" err="1" smtClean="0"/>
              <a:t>mythological</a:t>
            </a:r>
            <a:r>
              <a:rPr lang="es-ES" sz="1800" dirty="0" smtClean="0"/>
              <a:t> </a:t>
            </a:r>
            <a:r>
              <a:rPr lang="es-ES" sz="1800" dirty="0" err="1" smtClean="0"/>
              <a:t>subjects</a:t>
            </a:r>
            <a:r>
              <a:rPr lang="es-ES" sz="1800" dirty="0" smtClean="0"/>
              <a:t> as </a:t>
            </a:r>
            <a:r>
              <a:rPr lang="es-ES" sz="1800" dirty="0" err="1" smtClean="0"/>
              <a:t>well</a:t>
            </a:r>
            <a:r>
              <a:rPr lang="es-ES" sz="1800" dirty="0" smtClean="0"/>
              <a:t> as </a:t>
            </a:r>
            <a:r>
              <a:rPr lang="es-ES" sz="1800" dirty="0" err="1" smtClean="0"/>
              <a:t>portraits</a:t>
            </a:r>
            <a:r>
              <a:rPr lang="es-ES" sz="1800" dirty="0" smtClean="0"/>
              <a:t>.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err="1" smtClean="0"/>
              <a:t>Periods</a:t>
            </a:r>
            <a:r>
              <a:rPr lang="es-ES" sz="2800" b="1" dirty="0" smtClean="0"/>
              <a:t>:</a:t>
            </a:r>
          </a:p>
          <a:p>
            <a:pPr algn="just">
              <a:buNone/>
            </a:pPr>
            <a:endParaRPr lang="es-ES" sz="2800" b="1" dirty="0" smtClean="0"/>
          </a:p>
          <a:p>
            <a:pPr algn="just">
              <a:buFontTx/>
              <a:buChar char="-"/>
            </a:pPr>
            <a:r>
              <a:rPr lang="es-ES" sz="2800" u="sng" dirty="0" err="1" smtClean="0"/>
              <a:t>Quattrocento</a:t>
            </a:r>
            <a:r>
              <a:rPr lang="es-ES" sz="2800" dirty="0" smtClean="0"/>
              <a:t> (15th </a:t>
            </a:r>
            <a:r>
              <a:rPr lang="es-ES" sz="2800" dirty="0" err="1" smtClean="0"/>
              <a:t>century</a:t>
            </a:r>
            <a:r>
              <a:rPr lang="es-ES" sz="2800" dirty="0" smtClean="0"/>
              <a:t>):.</a:t>
            </a:r>
          </a:p>
          <a:p>
            <a:pPr algn="just">
              <a:buNone/>
            </a:pPr>
            <a:endParaRPr lang="es-ES" sz="2800" dirty="0" smtClean="0"/>
          </a:p>
          <a:p>
            <a:pPr lvl="2" algn="just"/>
            <a:r>
              <a:rPr lang="es-ES" sz="2000" b="1" dirty="0" err="1" smtClean="0"/>
              <a:t>Ghiberti</a:t>
            </a:r>
            <a:r>
              <a:rPr lang="es-ES" sz="2000" b="1" dirty="0" smtClean="0"/>
              <a:t> </a:t>
            </a:r>
            <a:r>
              <a:rPr lang="es-ES" sz="2000" dirty="0" err="1" smtClean="0"/>
              <a:t>sculpted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i="1" dirty="0" smtClean="0"/>
              <a:t>Gates of Paradise </a:t>
            </a:r>
            <a:r>
              <a:rPr lang="es-ES" sz="2000" dirty="0" smtClean="0"/>
              <a:t>at </a:t>
            </a:r>
            <a:r>
              <a:rPr lang="es-ES" sz="2000" dirty="0" err="1" smtClean="0"/>
              <a:t>the</a:t>
            </a:r>
            <a:r>
              <a:rPr lang="es-ES" sz="2000" dirty="0" smtClean="0"/>
              <a:t> Florence </a:t>
            </a:r>
            <a:r>
              <a:rPr lang="es-ES" sz="2000" dirty="0" err="1" smtClean="0"/>
              <a:t>Cathedral</a:t>
            </a:r>
            <a:r>
              <a:rPr lang="es-ES" sz="2000" dirty="0" smtClean="0"/>
              <a:t>. </a:t>
            </a:r>
          </a:p>
          <a:p>
            <a:pPr lvl="2" algn="just"/>
            <a:endParaRPr lang="es-ES" sz="2000" dirty="0" smtClean="0"/>
          </a:p>
          <a:p>
            <a:pPr lvl="2" algn="just"/>
            <a:r>
              <a:rPr lang="es-ES" sz="2000" b="1" dirty="0" smtClean="0"/>
              <a:t>Donatello</a:t>
            </a:r>
            <a:r>
              <a:rPr lang="es-ES" sz="2000" dirty="0" smtClean="0"/>
              <a:t>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author</a:t>
            </a:r>
            <a:r>
              <a:rPr lang="es-ES" sz="2000" dirty="0" smtClean="0"/>
              <a:t> of </a:t>
            </a:r>
            <a:r>
              <a:rPr lang="es-ES" sz="2000" i="1" dirty="0" smtClean="0"/>
              <a:t>David</a:t>
            </a:r>
            <a:r>
              <a:rPr lang="es-ES" sz="2000" dirty="0" smtClean="0"/>
              <a:t> and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i="1" dirty="0" err="1" smtClean="0"/>
              <a:t>Condottiero</a:t>
            </a:r>
            <a:r>
              <a:rPr lang="es-ES" sz="2000" dirty="0" smtClean="0"/>
              <a:t> </a:t>
            </a:r>
            <a:r>
              <a:rPr lang="es-ES" sz="2000" i="1" dirty="0" err="1" smtClean="0"/>
              <a:t>Gattamelata</a:t>
            </a:r>
            <a:r>
              <a:rPr lang="es-E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pic>
        <p:nvPicPr>
          <p:cNvPr id="2050" name="Picture 2" descr="https://vinoconvistablog.files.wordpress.com/2010/10/dsc04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7"/>
            <a:ext cx="3429024" cy="2571768"/>
          </a:xfrm>
          <a:prstGeom prst="rect">
            <a:avLst/>
          </a:prstGeom>
          <a:noFill/>
        </p:spPr>
      </p:pic>
      <p:pic>
        <p:nvPicPr>
          <p:cNvPr id="2052" name="Picture 4" descr="http://s3.thingpic.com/images/1V/utcr2gM3jKDa6ihmEdrzVsR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071942"/>
            <a:ext cx="3143238" cy="2588550"/>
          </a:xfrm>
          <a:prstGeom prst="rect">
            <a:avLst/>
          </a:prstGeom>
          <a:noFill/>
        </p:spPr>
      </p:pic>
      <p:pic>
        <p:nvPicPr>
          <p:cNvPr id="2054" name="Picture 6" descr="http://educacion.ufm.edu/wp-content/uploads/2016/06/Donatello-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350867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most</a:t>
            </a:r>
            <a:r>
              <a:rPr lang="es-ES" sz="2800" dirty="0" smtClean="0"/>
              <a:t> </a:t>
            </a:r>
            <a:r>
              <a:rPr lang="es-ES" sz="2800" dirty="0" err="1" smtClean="0"/>
              <a:t>prestigious</a:t>
            </a:r>
            <a:r>
              <a:rPr lang="es-ES" sz="2800" dirty="0" smtClean="0"/>
              <a:t> </a:t>
            </a:r>
            <a:r>
              <a:rPr lang="es-ES" sz="2800" dirty="0" err="1" smtClean="0"/>
              <a:t>painters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period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:</a:t>
            </a:r>
          </a:p>
          <a:p>
            <a:pPr algn="just">
              <a:buNone/>
            </a:pPr>
            <a:endParaRPr lang="es-ES" sz="2800" dirty="0" smtClean="0"/>
          </a:p>
          <a:p>
            <a:pPr lvl="2" algn="just"/>
            <a:r>
              <a:rPr lang="es-ES" sz="2000" b="1" dirty="0" err="1" smtClean="0"/>
              <a:t>Masaccio</a:t>
            </a:r>
            <a:r>
              <a:rPr lang="es-ES" sz="2000" dirty="0" smtClean="0"/>
              <a:t> </a:t>
            </a:r>
            <a:r>
              <a:rPr lang="es-ES" sz="2000" dirty="0" err="1" smtClean="0"/>
              <a:t>painted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i="1" dirty="0" err="1" smtClean="0"/>
              <a:t>Holly</a:t>
            </a:r>
            <a:r>
              <a:rPr lang="es-ES" sz="2000" i="1" dirty="0" smtClean="0"/>
              <a:t> Trinity </a:t>
            </a:r>
            <a:r>
              <a:rPr lang="es-ES" sz="2000" dirty="0" err="1" smtClean="0"/>
              <a:t>using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linear </a:t>
            </a:r>
            <a:r>
              <a:rPr lang="es-ES" sz="2000" dirty="0" err="1" smtClean="0"/>
              <a:t>perspective</a:t>
            </a:r>
            <a:r>
              <a:rPr lang="es-ES" sz="2000" dirty="0" smtClean="0"/>
              <a:t>.</a:t>
            </a:r>
          </a:p>
          <a:p>
            <a:pPr lvl="2" algn="just"/>
            <a:endParaRPr lang="es-ES" sz="2000" dirty="0" smtClean="0"/>
          </a:p>
          <a:p>
            <a:pPr lvl="2" algn="just"/>
            <a:r>
              <a:rPr lang="es-ES" sz="2000" b="1" dirty="0" smtClean="0"/>
              <a:t>Botticelli</a:t>
            </a:r>
            <a:r>
              <a:rPr lang="es-ES" sz="2000" dirty="0" smtClean="0"/>
              <a:t> </a:t>
            </a:r>
            <a:r>
              <a:rPr lang="es-ES" sz="2000" dirty="0" err="1" smtClean="0"/>
              <a:t>who</a:t>
            </a:r>
            <a:r>
              <a:rPr lang="es-ES" sz="2000" dirty="0" smtClean="0"/>
              <a:t> </a:t>
            </a:r>
            <a:r>
              <a:rPr lang="es-ES" sz="2000" dirty="0" err="1" smtClean="0"/>
              <a:t>created</a:t>
            </a:r>
            <a:r>
              <a:rPr lang="es-ES" sz="2000" dirty="0" smtClean="0"/>
              <a:t> </a:t>
            </a:r>
            <a:r>
              <a:rPr lang="es-ES" sz="2000" dirty="0" err="1" smtClean="0"/>
              <a:t>mythological</a:t>
            </a:r>
            <a:r>
              <a:rPr lang="es-ES" sz="2000" dirty="0" smtClean="0"/>
              <a:t> </a:t>
            </a:r>
            <a:r>
              <a:rPr lang="es-ES" sz="2000" dirty="0" err="1" smtClean="0"/>
              <a:t>paintings</a:t>
            </a:r>
            <a:r>
              <a:rPr lang="es-ES" sz="2000" dirty="0" smtClean="0"/>
              <a:t> </a:t>
            </a:r>
            <a:r>
              <a:rPr lang="es-ES" sz="2000" dirty="0" err="1" smtClean="0"/>
              <a:t>filled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movements</a:t>
            </a:r>
            <a:r>
              <a:rPr lang="es-ES" sz="2000" dirty="0" smtClean="0"/>
              <a:t> </a:t>
            </a:r>
            <a:r>
              <a:rPr lang="es-ES" sz="2000" dirty="0" err="1" smtClean="0"/>
              <a:t>such</a:t>
            </a:r>
            <a:r>
              <a:rPr lang="es-ES" sz="2000" dirty="0" smtClean="0"/>
              <a:t> as </a:t>
            </a:r>
            <a:r>
              <a:rPr lang="es-ES" sz="2000" i="1" dirty="0" smtClean="0"/>
              <a:t>Primavera</a:t>
            </a:r>
            <a:r>
              <a:rPr lang="es-ES" sz="2000" dirty="0" smtClean="0"/>
              <a:t> and </a:t>
            </a:r>
            <a:r>
              <a:rPr lang="es-ES" sz="2000" i="1" dirty="0" err="1" smtClean="0"/>
              <a:t>The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Birth</a:t>
            </a:r>
            <a:r>
              <a:rPr lang="es-ES" sz="2000" i="1" dirty="0" smtClean="0"/>
              <a:t> of Venus</a:t>
            </a:r>
            <a:r>
              <a:rPr lang="es-E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pic>
        <p:nvPicPr>
          <p:cNvPr id="30722" name="Picture 2" descr="https://upload.wikimedia.org/wikipedia/commons/thumb/3/3c/Botticelli-primavera.jpg/1200px-Botticelli-primav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582836" cy="3009395"/>
          </a:xfrm>
          <a:prstGeom prst="rect">
            <a:avLst/>
          </a:prstGeom>
          <a:noFill/>
        </p:spPr>
      </p:pic>
      <p:pic>
        <p:nvPicPr>
          <p:cNvPr id="30724" name="Picture 4" descr="http://3.bp.blogspot.com/-CoQYHx11Bfo/UyOaJRFnb5I/AAAAAAAABA4/7JEdiJIA-eM/s1600/nacimiento-ve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4214810" cy="274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sz="2800" b="1" dirty="0" smtClean="0"/>
          </a:p>
          <a:p>
            <a:pPr algn="just">
              <a:buFontTx/>
              <a:buChar char="-"/>
            </a:pPr>
            <a:r>
              <a:rPr lang="es-ES" sz="2800" u="sng" dirty="0" err="1" smtClean="0"/>
              <a:t>Cinquecento</a:t>
            </a:r>
            <a:r>
              <a:rPr lang="es-ES" sz="2800" dirty="0" smtClean="0"/>
              <a:t> (16th </a:t>
            </a:r>
            <a:r>
              <a:rPr lang="es-ES" sz="2800" dirty="0" err="1" smtClean="0"/>
              <a:t>century</a:t>
            </a:r>
            <a:r>
              <a:rPr lang="es-ES" sz="2800" dirty="0" smtClean="0"/>
              <a:t>):</a:t>
            </a:r>
          </a:p>
          <a:p>
            <a:pPr algn="just">
              <a:buNone/>
            </a:pPr>
            <a:endParaRPr lang="es-ES" sz="2800" dirty="0" smtClean="0"/>
          </a:p>
          <a:p>
            <a:pPr lvl="2" algn="just"/>
            <a:r>
              <a:rPr lang="es-ES" sz="2000" b="1" dirty="0" err="1" smtClean="0"/>
              <a:t>Michelangelo</a:t>
            </a:r>
            <a:r>
              <a:rPr lang="es-ES" sz="2000" b="1" dirty="0" smtClean="0"/>
              <a:t>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most</a:t>
            </a:r>
            <a:r>
              <a:rPr lang="es-ES" sz="2000" dirty="0" smtClean="0"/>
              <a:t> </a:t>
            </a:r>
            <a:r>
              <a:rPr lang="es-ES" sz="2000" dirty="0" err="1" smtClean="0"/>
              <a:t>acclaimed</a:t>
            </a:r>
            <a:r>
              <a:rPr lang="es-ES" sz="2000" dirty="0" smtClean="0"/>
              <a:t> </a:t>
            </a:r>
            <a:r>
              <a:rPr lang="es-ES" sz="2000" dirty="0" err="1" smtClean="0"/>
              <a:t>sculptor</a:t>
            </a:r>
            <a:r>
              <a:rPr lang="es-ES" sz="2000" dirty="0" smtClean="0"/>
              <a:t> </a:t>
            </a:r>
            <a:r>
              <a:rPr lang="es-ES" sz="2000" dirty="0" err="1" smtClean="0"/>
              <a:t>due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masterpieces</a:t>
            </a:r>
            <a:r>
              <a:rPr lang="es-ES" sz="2000" dirty="0" smtClean="0"/>
              <a:t> </a:t>
            </a:r>
            <a:r>
              <a:rPr lang="es-ES" sz="2000" dirty="0" err="1" smtClean="0"/>
              <a:t>like</a:t>
            </a:r>
            <a:r>
              <a:rPr lang="es-ES" sz="2000" dirty="0" smtClean="0"/>
              <a:t> </a:t>
            </a:r>
            <a:r>
              <a:rPr lang="es-ES" sz="2000" i="1" dirty="0" smtClean="0"/>
              <a:t>David</a:t>
            </a:r>
            <a:r>
              <a:rPr lang="es-ES" sz="2000" dirty="0" smtClean="0"/>
              <a:t>, </a:t>
            </a:r>
            <a:r>
              <a:rPr lang="es-ES" sz="2000" i="1" dirty="0" err="1" smtClean="0"/>
              <a:t>Moses</a:t>
            </a:r>
            <a:r>
              <a:rPr lang="es-ES" sz="2000" dirty="0" smtClean="0"/>
              <a:t> and </a:t>
            </a:r>
            <a:r>
              <a:rPr lang="es-ES" sz="2000" i="1" dirty="0" err="1" smtClean="0"/>
              <a:t>Pietá</a:t>
            </a:r>
            <a:r>
              <a:rPr lang="es-ES" sz="2000" dirty="0" smtClean="0"/>
              <a:t>.</a:t>
            </a:r>
          </a:p>
          <a:p>
            <a:pPr lvl="2" algn="just">
              <a:buNone/>
            </a:pPr>
            <a:endParaRPr lang="es-ES" sz="2000" dirty="0" smtClean="0"/>
          </a:p>
        </p:txBody>
      </p:sp>
      <p:pic>
        <p:nvPicPr>
          <p:cNvPr id="4" name="Picture 8" descr="http://img.uffizi.org/wp-content/uploads/2015/07/michelangelo-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572008"/>
            <a:ext cx="1238878" cy="1857388"/>
          </a:xfrm>
          <a:prstGeom prst="rect">
            <a:avLst/>
          </a:prstGeom>
          <a:noFill/>
        </p:spPr>
      </p:pic>
      <p:pic>
        <p:nvPicPr>
          <p:cNvPr id="5" name="Picture 4" descr="https://upload.wikimedia.org/wikipedia/commons/thumb/f/f1/Michelangelo%27s_Piet%C3%A0%2C_St_Peter%27s_Basilica_%281498%E2%80%9399%29.jpg/300px-Michelangelo%27s_Piet%C3%A0%2C_St_Peter%27s_Basilica_%281498%E2%80%9399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00570"/>
            <a:ext cx="2214578" cy="1830717"/>
          </a:xfrm>
          <a:prstGeom prst="rect">
            <a:avLst/>
          </a:prstGeom>
          <a:noFill/>
        </p:spPr>
      </p:pic>
      <p:pic>
        <p:nvPicPr>
          <p:cNvPr id="6" name="Picture 2" descr="http://photo500x500.mnstatic.com/a26cb5f081befd0a37677f5d5130849a/el-moises-de-miguel-ang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500570"/>
            <a:ext cx="3256032" cy="216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err="1" smtClean="0"/>
              <a:t>Renaissance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result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application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Humanistic</a:t>
            </a:r>
            <a:r>
              <a:rPr lang="es-ES" sz="2800" dirty="0" smtClean="0"/>
              <a:t> ideas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field</a:t>
            </a:r>
            <a:r>
              <a:rPr lang="es-ES" sz="2800" dirty="0" smtClean="0"/>
              <a:t> of art. </a:t>
            </a:r>
          </a:p>
          <a:p>
            <a:pPr algn="just">
              <a:buNone/>
            </a:pPr>
            <a:endParaRPr lang="es-ES" sz="2800" dirty="0"/>
          </a:p>
          <a:p>
            <a:pPr algn="just">
              <a:buNone/>
            </a:pP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arose</a:t>
            </a:r>
            <a:r>
              <a:rPr lang="es-ES" sz="2800" dirty="0" smtClean="0"/>
              <a:t> in </a:t>
            </a:r>
            <a:r>
              <a:rPr lang="es-ES" sz="2800" dirty="0" err="1" smtClean="0"/>
              <a:t>Italy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15th </a:t>
            </a:r>
            <a:r>
              <a:rPr lang="es-ES" sz="2800" dirty="0" err="1" smtClean="0"/>
              <a:t>century</a:t>
            </a:r>
            <a:r>
              <a:rPr lang="es-ES" sz="2800" dirty="0" smtClean="0"/>
              <a:t> (</a:t>
            </a:r>
            <a:r>
              <a:rPr lang="es-ES" sz="2800" dirty="0" err="1" smtClean="0"/>
              <a:t>Quattrocento</a:t>
            </a:r>
            <a:r>
              <a:rPr lang="es-ES" sz="2800" dirty="0" smtClean="0"/>
              <a:t>) and spread in </a:t>
            </a:r>
            <a:r>
              <a:rPr lang="es-ES" sz="2800" dirty="0" err="1" smtClean="0"/>
              <a:t>Europe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16th (</a:t>
            </a:r>
            <a:r>
              <a:rPr lang="es-ES" sz="2800" dirty="0" err="1" smtClean="0"/>
              <a:t>Cinquecento</a:t>
            </a:r>
            <a:r>
              <a:rPr lang="es-ES" sz="2800" dirty="0" smtClean="0"/>
              <a:t>). </a:t>
            </a:r>
            <a:endParaRPr lang="es-ES" sz="2800" dirty="0"/>
          </a:p>
        </p:txBody>
      </p:sp>
      <p:pic>
        <p:nvPicPr>
          <p:cNvPr id="4098" name="Picture 2" descr="https://c1.staticflickr.com/8/7700/17099160196_607973d5d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143380"/>
            <a:ext cx="5038692" cy="255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err="1" smtClean="0"/>
              <a:t>Painters</a:t>
            </a:r>
            <a:r>
              <a:rPr lang="es-ES" sz="2800" dirty="0" smtClean="0"/>
              <a:t> of </a:t>
            </a: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century</a:t>
            </a:r>
            <a:r>
              <a:rPr lang="es-ES" sz="2800" dirty="0" smtClean="0"/>
              <a:t> are </a:t>
            </a:r>
            <a:r>
              <a:rPr lang="es-ES" sz="2800" dirty="0" err="1" smtClean="0"/>
              <a:t>considered</a:t>
            </a:r>
            <a:r>
              <a:rPr lang="es-ES" sz="2800" dirty="0" smtClean="0"/>
              <a:t> </a:t>
            </a:r>
            <a:r>
              <a:rPr lang="es-ES" sz="2800" dirty="0" err="1" smtClean="0"/>
              <a:t>great</a:t>
            </a:r>
            <a:r>
              <a:rPr lang="es-ES" sz="2800" dirty="0" smtClean="0"/>
              <a:t> </a:t>
            </a:r>
            <a:r>
              <a:rPr lang="es-ES" sz="2800" dirty="0" err="1" smtClean="0"/>
              <a:t>masters</a:t>
            </a:r>
            <a:r>
              <a:rPr lang="es-ES" sz="2800" dirty="0" smtClean="0"/>
              <a:t>:</a:t>
            </a:r>
          </a:p>
          <a:p>
            <a:pPr algn="just">
              <a:buNone/>
            </a:pPr>
            <a:endParaRPr lang="es-ES" sz="2800" dirty="0" smtClean="0"/>
          </a:p>
          <a:p>
            <a:pPr lvl="2" algn="just"/>
            <a:r>
              <a:rPr lang="es-ES" sz="2000" b="1" dirty="0" smtClean="0"/>
              <a:t>Leonardo da Vinci </a:t>
            </a:r>
            <a:r>
              <a:rPr lang="es-ES" sz="2000" dirty="0" smtClean="0"/>
              <a:t>(1452-1519)</a:t>
            </a:r>
            <a:r>
              <a:rPr lang="es-ES" sz="2000" b="1" dirty="0" smtClean="0"/>
              <a:t> </a:t>
            </a:r>
            <a:r>
              <a:rPr lang="es-ES" sz="2000" dirty="0" err="1" smtClean="0"/>
              <a:t>produced</a:t>
            </a:r>
            <a:r>
              <a:rPr lang="es-ES" sz="2000" dirty="0" smtClean="0"/>
              <a:t> </a:t>
            </a:r>
            <a:r>
              <a:rPr lang="es-ES" sz="2000" dirty="0" err="1" smtClean="0"/>
              <a:t>high</a:t>
            </a:r>
            <a:r>
              <a:rPr lang="es-ES" sz="2000" dirty="0" smtClean="0"/>
              <a:t> </a:t>
            </a:r>
            <a:r>
              <a:rPr lang="es-ES" sz="2000" dirty="0" err="1" smtClean="0"/>
              <a:t>quality</a:t>
            </a:r>
            <a:r>
              <a:rPr lang="es-ES" sz="2000" dirty="0" smtClean="0"/>
              <a:t> </a:t>
            </a:r>
            <a:r>
              <a:rPr lang="es-ES" sz="2000" dirty="0" err="1" smtClean="0"/>
              <a:t>works</a:t>
            </a:r>
            <a:r>
              <a:rPr lang="es-ES" sz="2000" dirty="0" smtClean="0"/>
              <a:t> </a:t>
            </a:r>
            <a:r>
              <a:rPr lang="es-ES" sz="2000" dirty="0" err="1" smtClean="0"/>
              <a:t>thanks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i="1" dirty="0" err="1" smtClean="0"/>
              <a:t>sfumato</a:t>
            </a:r>
            <a:r>
              <a:rPr lang="es-ES" sz="2000" dirty="0" smtClean="0"/>
              <a:t> </a:t>
            </a:r>
            <a:r>
              <a:rPr lang="es-ES" sz="2000" dirty="0" err="1" smtClean="0"/>
              <a:t>technique</a:t>
            </a:r>
            <a:r>
              <a:rPr lang="es-ES" sz="2000" dirty="0" smtClean="0"/>
              <a:t> </a:t>
            </a:r>
            <a:r>
              <a:rPr lang="es-ES" sz="2000" dirty="0" err="1" smtClean="0"/>
              <a:t>which</a:t>
            </a:r>
            <a:r>
              <a:rPr lang="es-ES" sz="2000" dirty="0" smtClean="0"/>
              <a:t> </a:t>
            </a:r>
            <a:r>
              <a:rPr lang="es-ES" sz="2000" dirty="0" err="1" smtClean="0"/>
              <a:t>consisted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</a:t>
            </a:r>
            <a:r>
              <a:rPr lang="es-ES" sz="2000" dirty="0" err="1" smtClean="0"/>
              <a:t>softening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outlines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figures.</a:t>
            </a:r>
          </a:p>
          <a:p>
            <a:pPr lvl="2" algn="just">
              <a:buNone/>
            </a:pPr>
            <a:endParaRPr lang="es-ES" sz="2000" dirty="0" smtClean="0"/>
          </a:p>
        </p:txBody>
      </p:sp>
      <p:pic>
        <p:nvPicPr>
          <p:cNvPr id="4" name="Picture 6" descr="https://upload.wikimedia.org/wikipedia/commons/thumb/4/4b/%C3%9Altima_Cena_-_Da_Vinci_5.jpg/500px-%C3%9Altima_Cena_-_Da_Vinci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3643338" cy="2054844"/>
          </a:xfrm>
          <a:prstGeom prst="rect">
            <a:avLst/>
          </a:prstGeom>
          <a:noFill/>
        </p:spPr>
      </p:pic>
      <p:pic>
        <p:nvPicPr>
          <p:cNvPr id="32770" name="Picture 2" descr="https://upload.wikimedia.org/wikipedia/commons/thumb/e/ec/Mona_Lisa%2C_by_Leonardo_da_Vinci%2C_from_C2RMF_retouched.jpg/275px-Mona_Lisa%2C_by_Leonardo_da_Vinci%2C_from_C2RMF_retouch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357562"/>
            <a:ext cx="220412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 lvl="2" algn="just"/>
            <a:r>
              <a:rPr lang="es-ES" sz="2000" b="1" dirty="0" err="1" smtClean="0"/>
              <a:t>Michelangelo</a:t>
            </a:r>
            <a:r>
              <a:rPr lang="es-ES" sz="2000" b="1" dirty="0" smtClean="0"/>
              <a:t> </a:t>
            </a:r>
            <a:r>
              <a:rPr lang="es-ES" sz="2000" dirty="0" smtClean="0"/>
              <a:t>(1475-1564)</a:t>
            </a:r>
            <a:r>
              <a:rPr lang="es-ES" sz="2000" b="1" dirty="0" smtClean="0"/>
              <a:t> </a:t>
            </a:r>
            <a:r>
              <a:rPr lang="es-ES" sz="2000" dirty="0" err="1" smtClean="0"/>
              <a:t>showed</a:t>
            </a:r>
            <a:r>
              <a:rPr lang="es-ES" sz="2000" dirty="0" smtClean="0"/>
              <a:t> </a:t>
            </a:r>
            <a:r>
              <a:rPr lang="es-ES" sz="2000" dirty="0" err="1" smtClean="0"/>
              <a:t>special</a:t>
            </a:r>
            <a:r>
              <a:rPr lang="es-ES" sz="2000" dirty="0" smtClean="0"/>
              <a:t> </a:t>
            </a:r>
            <a:r>
              <a:rPr lang="es-ES" sz="2000" dirty="0" err="1" smtClean="0"/>
              <a:t>interest</a:t>
            </a:r>
            <a:r>
              <a:rPr lang="es-ES" sz="2000" dirty="0" smtClean="0"/>
              <a:t> in </a:t>
            </a:r>
            <a:r>
              <a:rPr lang="es-ES" sz="2000" dirty="0" err="1" smtClean="0"/>
              <a:t>naked</a:t>
            </a:r>
            <a:r>
              <a:rPr lang="es-ES" sz="2000" dirty="0" smtClean="0"/>
              <a:t> </a:t>
            </a:r>
            <a:r>
              <a:rPr lang="es-ES" sz="2000" dirty="0" err="1" smtClean="0"/>
              <a:t>bodies</a:t>
            </a:r>
            <a:r>
              <a:rPr lang="es-ES" sz="2000" dirty="0" smtClean="0"/>
              <a:t>, </a:t>
            </a:r>
            <a:r>
              <a:rPr lang="es-ES" sz="2000" dirty="0" err="1" smtClean="0"/>
              <a:t>movement</a:t>
            </a:r>
            <a:r>
              <a:rPr lang="es-ES" sz="2000" dirty="0" smtClean="0"/>
              <a:t>, </a:t>
            </a:r>
            <a:r>
              <a:rPr lang="es-ES" sz="2000" dirty="0" err="1" smtClean="0"/>
              <a:t>variety</a:t>
            </a:r>
            <a:r>
              <a:rPr lang="es-ES" sz="2000" dirty="0" smtClean="0"/>
              <a:t> of poses and </a:t>
            </a:r>
            <a:r>
              <a:rPr lang="es-ES" sz="2000" dirty="0" err="1" smtClean="0"/>
              <a:t>volume</a:t>
            </a:r>
            <a:r>
              <a:rPr lang="es-ES" sz="2000" dirty="0" smtClean="0"/>
              <a:t>. </a:t>
            </a:r>
            <a:r>
              <a:rPr lang="es-ES" sz="2000" dirty="0" err="1" smtClean="0"/>
              <a:t>His</a:t>
            </a:r>
            <a:r>
              <a:rPr lang="es-ES" sz="2000" dirty="0" smtClean="0"/>
              <a:t> </a:t>
            </a:r>
            <a:r>
              <a:rPr lang="es-ES" sz="2000" dirty="0" err="1" smtClean="0"/>
              <a:t>main</a:t>
            </a:r>
            <a:r>
              <a:rPr lang="es-ES" sz="2000" dirty="0" smtClean="0"/>
              <a:t> </a:t>
            </a:r>
            <a:r>
              <a:rPr lang="es-ES" sz="2000" dirty="0" err="1" smtClean="0"/>
              <a:t>works</a:t>
            </a:r>
            <a:r>
              <a:rPr lang="es-ES" sz="2000" dirty="0" smtClean="0"/>
              <a:t> </a:t>
            </a:r>
            <a:r>
              <a:rPr lang="es-ES" sz="2000" dirty="0" err="1" smtClean="0"/>
              <a:t>were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frescoes</a:t>
            </a:r>
            <a:r>
              <a:rPr lang="es-ES" sz="2000" dirty="0" smtClean="0"/>
              <a:t> at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Sixtine</a:t>
            </a:r>
            <a:r>
              <a:rPr lang="es-ES" sz="2000" dirty="0" smtClean="0"/>
              <a:t> </a:t>
            </a:r>
            <a:r>
              <a:rPr lang="es-ES" sz="2000" dirty="0" err="1" smtClean="0"/>
              <a:t>Chapel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Vatican</a:t>
            </a:r>
            <a:r>
              <a:rPr lang="es-ES" sz="2000" dirty="0" smtClean="0"/>
              <a:t>: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ceiling</a:t>
            </a:r>
            <a:r>
              <a:rPr lang="es-ES" sz="2000" dirty="0" smtClean="0"/>
              <a:t> and </a:t>
            </a:r>
            <a:r>
              <a:rPr lang="es-ES" sz="2000" dirty="0" err="1" smtClean="0"/>
              <a:t>the</a:t>
            </a:r>
            <a:r>
              <a:rPr lang="es-ES" sz="2000" dirty="0" smtClean="0"/>
              <a:t> altar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i="1" dirty="0" err="1" smtClean="0"/>
              <a:t>Last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Judgement</a:t>
            </a:r>
            <a:r>
              <a:rPr lang="es-ES" sz="2000" dirty="0" smtClean="0"/>
              <a:t>.</a:t>
            </a:r>
          </a:p>
          <a:p>
            <a:pPr lvl="2" algn="just">
              <a:buNone/>
            </a:pPr>
            <a:endParaRPr lang="es-ES" sz="2000" dirty="0" smtClean="0"/>
          </a:p>
        </p:txBody>
      </p:sp>
      <p:pic>
        <p:nvPicPr>
          <p:cNvPr id="34818" name="Picture 2" descr="https://upload.wikimedia.org/wikipedia/commons/thumb/0/07/CAPPELLA_SISTINA_Ceiling.jpg/1050px-CAPPELLA_SISTINA_Ce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853287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pic>
        <p:nvPicPr>
          <p:cNvPr id="35842" name="Picture 2" descr="http://www.reprodart.com/kunst/michelangelo_buonarroti/sixtinische-kap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4977800" cy="5572164"/>
          </a:xfrm>
          <a:prstGeom prst="rect">
            <a:avLst/>
          </a:prstGeom>
          <a:noFill/>
        </p:spPr>
      </p:pic>
      <p:pic>
        <p:nvPicPr>
          <p:cNvPr id="35844" name="Picture 4" descr="http://4.bp.blogspot.com/-0Hw4vp0zpEQ/UStBMia-AnI/AAAAAAAAGbU/cTaXO6I41Z4/s1600/jesucristo+virgen+maria+juicio+final+frescos+capilla+sixtina+miguel+angel+buonarroti+tecnica+buon+fresco+colores+Biagio+de+Cesana+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71612"/>
            <a:ext cx="3041944" cy="471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>
            <a:normAutofit/>
          </a:bodyPr>
          <a:lstStyle/>
          <a:p>
            <a:pPr lvl="2" algn="just"/>
            <a:r>
              <a:rPr lang="es-ES" sz="2000" b="1" dirty="0" smtClean="0"/>
              <a:t>Raphael </a:t>
            </a:r>
            <a:r>
              <a:rPr lang="es-ES" sz="2000" dirty="0" smtClean="0"/>
              <a:t>(1483-1520) </a:t>
            </a:r>
            <a:r>
              <a:rPr lang="es-ES" sz="2000" dirty="0" err="1" smtClean="0"/>
              <a:t>achieved</a:t>
            </a:r>
            <a:r>
              <a:rPr lang="es-ES" sz="2000" dirty="0" smtClean="0"/>
              <a:t> </a:t>
            </a:r>
            <a:r>
              <a:rPr lang="es-ES" sz="2000" dirty="0" err="1" smtClean="0"/>
              <a:t>perfection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use of </a:t>
            </a:r>
            <a:r>
              <a:rPr lang="es-ES" sz="2000" dirty="0" err="1" smtClean="0"/>
              <a:t>colour</a:t>
            </a:r>
            <a:r>
              <a:rPr lang="es-ES" sz="2000" dirty="0" smtClean="0"/>
              <a:t>, </a:t>
            </a:r>
            <a:r>
              <a:rPr lang="es-ES" sz="2000" dirty="0" err="1" smtClean="0"/>
              <a:t>drawing</a:t>
            </a:r>
            <a:r>
              <a:rPr lang="es-ES" sz="2000" dirty="0" smtClean="0"/>
              <a:t> and </a:t>
            </a:r>
            <a:r>
              <a:rPr lang="es-ES" sz="2000" dirty="0" err="1" smtClean="0"/>
              <a:t>composition</a:t>
            </a:r>
            <a:r>
              <a:rPr lang="es-ES" sz="2000" dirty="0" smtClean="0"/>
              <a:t> in </a:t>
            </a:r>
            <a:r>
              <a:rPr lang="es-ES" sz="2000" dirty="0" err="1" smtClean="0"/>
              <a:t>works</a:t>
            </a:r>
            <a:r>
              <a:rPr lang="es-ES" sz="2000" dirty="0" smtClean="0"/>
              <a:t> </a:t>
            </a:r>
            <a:r>
              <a:rPr lang="es-ES" sz="2000" dirty="0" err="1" smtClean="0"/>
              <a:t>such</a:t>
            </a:r>
            <a:r>
              <a:rPr lang="es-ES" sz="2000" dirty="0" smtClean="0"/>
              <a:t> as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i="1" dirty="0" err="1" smtClean="0"/>
              <a:t>School</a:t>
            </a:r>
            <a:r>
              <a:rPr lang="es-ES" sz="2000" i="1" dirty="0" smtClean="0"/>
              <a:t> of Athens </a:t>
            </a:r>
            <a:r>
              <a:rPr lang="es-ES" sz="2000" dirty="0" smtClean="0"/>
              <a:t>and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i="1" dirty="0" err="1" smtClean="0"/>
              <a:t>Marriage</a:t>
            </a:r>
            <a:r>
              <a:rPr lang="es-ES" sz="2000" i="1" dirty="0" smtClean="0"/>
              <a:t> of </a:t>
            </a:r>
            <a:r>
              <a:rPr lang="es-ES" sz="2000" i="1" dirty="0" err="1" smtClean="0"/>
              <a:t>the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Virgin</a:t>
            </a:r>
            <a:r>
              <a:rPr lang="es-ES" sz="2000" dirty="0" smtClean="0"/>
              <a:t>.</a:t>
            </a:r>
          </a:p>
          <a:p>
            <a:pPr lvl="2" algn="just">
              <a:buNone/>
            </a:pPr>
            <a:endParaRPr lang="es-ES" sz="2000" dirty="0" smtClean="0"/>
          </a:p>
        </p:txBody>
      </p:sp>
      <p:pic>
        <p:nvPicPr>
          <p:cNvPr id="5" name="Picture 4" descr="https://upload.wikimedia.org/wikipedia/commons/thumb/0/06/Raffaello_-_Spozalizio_-_Web_Gallery_of_Art.jpg/300px-Raffaello_-_Spozalizio_-_Web_Gallery_of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55" y="2857496"/>
            <a:ext cx="2641545" cy="3786214"/>
          </a:xfrm>
          <a:prstGeom prst="rect">
            <a:avLst/>
          </a:prstGeom>
          <a:noFill/>
        </p:spPr>
      </p:pic>
      <p:pic>
        <p:nvPicPr>
          <p:cNvPr id="36866" name="Picture 2" descr="https://transitaelmundo.files.wordpress.com/2014/08/l_escola_d_atenes_rafael_arist_til_plat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6180105" cy="272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3528392"/>
          </a:xfrm>
        </p:spPr>
        <p:txBody>
          <a:bodyPr>
            <a:normAutofit/>
          </a:bodyPr>
          <a:lstStyle/>
          <a:p>
            <a:r>
              <a:rPr lang="es-ES" b="1" dirty="0" smtClean="0"/>
              <a:t>5.9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Renaissance</a:t>
            </a:r>
            <a:r>
              <a:rPr lang="es-ES" b="1" dirty="0" smtClean="0"/>
              <a:t> in </a:t>
            </a:r>
            <a:r>
              <a:rPr lang="es-ES" b="1" dirty="0" err="1" smtClean="0"/>
              <a:t>Europe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5.9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Europe</a:t>
            </a:r>
            <a:endParaRPr lang="es-ES" sz="3200" dirty="0"/>
          </a:p>
        </p:txBody>
      </p:sp>
      <p:pic>
        <p:nvPicPr>
          <p:cNvPr id="1026" name="Picture 2" descr="https://image.slidesharecdn.com/europeanrenaissance-091014050930-phpapp02/95/european-renaissance-4-728.jpg?cb=1255500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5.9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Europe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997152"/>
          </a:xfrm>
        </p:spPr>
        <p:txBody>
          <a:bodyPr>
            <a:normAutofit/>
          </a:bodyPr>
          <a:lstStyle/>
          <a:p>
            <a:pPr marL="228600" lvl="2" algn="just">
              <a:buNone/>
            </a:pPr>
            <a:r>
              <a:rPr lang="es-ES" sz="2800" b="1" u="sng" dirty="0" err="1" smtClean="0"/>
              <a:t>The</a:t>
            </a:r>
            <a:r>
              <a:rPr lang="es-ES" sz="2800" b="1" u="sng" dirty="0" smtClean="0"/>
              <a:t> </a:t>
            </a:r>
            <a:r>
              <a:rPr lang="es-ES" sz="2800" b="1" u="sng" dirty="0" err="1" smtClean="0"/>
              <a:t>Flemish</a:t>
            </a:r>
            <a:r>
              <a:rPr lang="es-ES" sz="2800" b="1" u="sng" dirty="0" smtClean="0"/>
              <a:t> </a:t>
            </a:r>
            <a:r>
              <a:rPr lang="es-ES" sz="2800" b="1" u="sng" dirty="0" err="1" smtClean="0"/>
              <a:t>school</a:t>
            </a:r>
            <a:endParaRPr lang="es-ES" sz="2800" b="1" u="sng" dirty="0" smtClean="0"/>
          </a:p>
          <a:p>
            <a:pPr marL="228600" lvl="2" algn="just">
              <a:buNone/>
            </a:pPr>
            <a:endParaRPr lang="es-ES" sz="2800" b="1" u="sng" dirty="0" smtClean="0"/>
          </a:p>
          <a:p>
            <a:pPr marL="228600" lvl="2" algn="just">
              <a:buNone/>
            </a:pPr>
            <a:r>
              <a:rPr lang="es-ES" sz="2800" dirty="0" smtClean="0"/>
              <a:t>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Netherlands</a:t>
            </a:r>
            <a:r>
              <a:rPr lang="es-ES" sz="2800" dirty="0" smtClean="0"/>
              <a:t>,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most</a:t>
            </a:r>
            <a:r>
              <a:rPr lang="es-ES" sz="2800" dirty="0" smtClean="0"/>
              <a:t> </a:t>
            </a:r>
            <a:r>
              <a:rPr lang="es-ES" sz="2800" dirty="0" err="1" smtClean="0"/>
              <a:t>significant</a:t>
            </a:r>
            <a:r>
              <a:rPr lang="es-ES" sz="2800" dirty="0" smtClean="0"/>
              <a:t> art </a:t>
            </a:r>
            <a:r>
              <a:rPr lang="es-ES" sz="2800" dirty="0" err="1" smtClean="0"/>
              <a:t>was</a:t>
            </a:r>
            <a:r>
              <a:rPr lang="es-ES" sz="2800" dirty="0" smtClean="0"/>
              <a:t> </a:t>
            </a:r>
            <a:r>
              <a:rPr lang="es-ES" sz="2800" b="1" dirty="0" err="1" smtClean="0"/>
              <a:t>painting</a:t>
            </a:r>
            <a:r>
              <a:rPr lang="es-ES" sz="2800" dirty="0" smtClean="0"/>
              <a:t> </a:t>
            </a:r>
            <a:r>
              <a:rPr lang="es-ES" sz="2800" dirty="0" err="1" smtClean="0"/>
              <a:t>thanks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a </a:t>
            </a:r>
            <a:r>
              <a:rPr lang="es-ES" sz="2800" dirty="0" err="1" smtClean="0"/>
              <a:t>powerful</a:t>
            </a:r>
            <a:r>
              <a:rPr lang="es-ES" sz="2800" dirty="0" smtClean="0"/>
              <a:t> and </a:t>
            </a:r>
            <a:r>
              <a:rPr lang="es-ES" sz="2800" dirty="0" err="1" smtClean="0"/>
              <a:t>wealthy</a:t>
            </a:r>
            <a:r>
              <a:rPr lang="es-ES" sz="2800" dirty="0" smtClean="0"/>
              <a:t> </a:t>
            </a:r>
            <a:r>
              <a:rPr lang="es-ES" sz="2800" dirty="0" err="1" smtClean="0"/>
              <a:t>bourgeoisie</a:t>
            </a:r>
            <a:r>
              <a:rPr lang="es-ES" sz="2800" dirty="0" smtClean="0"/>
              <a:t> </a:t>
            </a:r>
            <a:r>
              <a:rPr lang="es-ES" sz="2800" dirty="0" err="1" smtClean="0"/>
              <a:t>who</a:t>
            </a:r>
            <a:r>
              <a:rPr lang="es-ES" sz="2800" dirty="0" smtClean="0"/>
              <a:t> </a:t>
            </a:r>
            <a:r>
              <a:rPr lang="es-ES" sz="2800" dirty="0" err="1" smtClean="0"/>
              <a:t>commisioned</a:t>
            </a:r>
            <a:r>
              <a:rPr lang="es-ES" sz="2800" dirty="0" smtClean="0"/>
              <a:t> </a:t>
            </a:r>
            <a:r>
              <a:rPr lang="es-ES" sz="2800" dirty="0" err="1" smtClean="0"/>
              <a:t>many</a:t>
            </a:r>
            <a:r>
              <a:rPr lang="es-ES" sz="2800" dirty="0" smtClean="0"/>
              <a:t> </a:t>
            </a:r>
            <a:r>
              <a:rPr lang="es-ES" sz="2800" dirty="0" err="1" smtClean="0"/>
              <a:t>artworks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decorate</a:t>
            </a:r>
            <a:r>
              <a:rPr lang="es-ES" sz="2800" dirty="0" smtClean="0"/>
              <a:t> </a:t>
            </a:r>
            <a:r>
              <a:rPr lang="es-ES" sz="2800" dirty="0" err="1" smtClean="0"/>
              <a:t>their</a:t>
            </a:r>
            <a:r>
              <a:rPr lang="es-ES" sz="2800" dirty="0" smtClean="0"/>
              <a:t> </a:t>
            </a:r>
            <a:r>
              <a:rPr lang="es-ES" sz="2800" dirty="0" err="1" smtClean="0"/>
              <a:t>houses</a:t>
            </a:r>
            <a:r>
              <a:rPr lang="es-ES" sz="2800" dirty="0" smtClean="0"/>
              <a:t>.</a:t>
            </a:r>
          </a:p>
        </p:txBody>
      </p:sp>
      <p:pic>
        <p:nvPicPr>
          <p:cNvPr id="38914" name="Picture 2" descr="http://cdn2.hubspot.net/hub/40667/file-14174987-jpg/images/van_eyck_arnolfini_large-resized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635896" cy="498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5.9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Europe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2116832"/>
          </a:xfrm>
        </p:spPr>
        <p:txBody>
          <a:bodyPr>
            <a:normAutofit/>
          </a:bodyPr>
          <a:lstStyle/>
          <a:p>
            <a:pPr marL="228600" lvl="2" algn="just">
              <a:buNone/>
            </a:pPr>
            <a:r>
              <a:rPr lang="es-ES" sz="2800" dirty="0" err="1" smtClean="0"/>
              <a:t>Flemish</a:t>
            </a:r>
            <a:r>
              <a:rPr lang="es-ES" sz="2800" dirty="0" smtClean="0"/>
              <a:t> </a:t>
            </a:r>
            <a:r>
              <a:rPr lang="es-ES" sz="2800" dirty="0" err="1" smtClean="0"/>
              <a:t>painters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first</a:t>
            </a:r>
            <a:r>
              <a:rPr lang="es-ES" sz="2800" dirty="0" smtClean="0"/>
              <a:t> </a:t>
            </a:r>
            <a:r>
              <a:rPr lang="es-ES" sz="2800" dirty="0" err="1" smtClean="0"/>
              <a:t>who</a:t>
            </a:r>
            <a:r>
              <a:rPr lang="es-ES" sz="2800" dirty="0" smtClean="0"/>
              <a:t> </a:t>
            </a:r>
            <a:r>
              <a:rPr lang="es-ES" sz="2800" dirty="0" err="1" smtClean="0"/>
              <a:t>used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b="1" dirty="0" err="1" smtClean="0"/>
              <a:t>oil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painting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technique</a:t>
            </a:r>
            <a:r>
              <a:rPr lang="es-ES" sz="2800" dirty="0" smtClean="0"/>
              <a:t>. </a:t>
            </a: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consisted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dissolution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pigments</a:t>
            </a:r>
            <a:r>
              <a:rPr lang="es-ES" sz="2800" dirty="0" smtClean="0"/>
              <a:t> (</a:t>
            </a:r>
            <a:r>
              <a:rPr lang="es-ES" sz="2800" dirty="0" err="1" smtClean="0"/>
              <a:t>colours</a:t>
            </a:r>
            <a:r>
              <a:rPr lang="es-ES" sz="2800" dirty="0" smtClean="0"/>
              <a:t>) in </a:t>
            </a:r>
            <a:r>
              <a:rPr lang="es-ES" sz="2800" dirty="0" err="1" smtClean="0"/>
              <a:t>linseed</a:t>
            </a:r>
            <a:r>
              <a:rPr lang="es-ES" sz="2800" dirty="0" smtClean="0"/>
              <a:t> </a:t>
            </a:r>
            <a:r>
              <a:rPr lang="es-ES" sz="2800" dirty="0" err="1" smtClean="0"/>
              <a:t>oil</a:t>
            </a:r>
            <a:r>
              <a:rPr lang="es-ES" sz="2800" dirty="0" smtClean="0"/>
              <a:t>. </a:t>
            </a:r>
            <a:r>
              <a:rPr lang="es-ES" sz="2800" dirty="0" err="1" smtClean="0"/>
              <a:t>They</a:t>
            </a:r>
            <a:r>
              <a:rPr lang="es-ES" sz="2800" dirty="0" smtClean="0"/>
              <a:t> </a:t>
            </a:r>
            <a:r>
              <a:rPr lang="es-ES" sz="2800" dirty="0" err="1" smtClean="0"/>
              <a:t>also</a:t>
            </a:r>
            <a:r>
              <a:rPr lang="es-ES" sz="2800" dirty="0" smtClean="0"/>
              <a:t> </a:t>
            </a:r>
            <a:r>
              <a:rPr lang="es-ES" sz="2800" dirty="0" err="1" smtClean="0"/>
              <a:t>used</a:t>
            </a:r>
            <a:r>
              <a:rPr lang="es-ES" sz="2800" dirty="0" smtClean="0"/>
              <a:t> </a:t>
            </a:r>
            <a:r>
              <a:rPr lang="es-ES" sz="2800" b="1" dirty="0" err="1" smtClean="0"/>
              <a:t>canvas</a:t>
            </a:r>
            <a:r>
              <a:rPr lang="es-ES" sz="2800" dirty="0" smtClean="0"/>
              <a:t> as </a:t>
            </a:r>
            <a:r>
              <a:rPr lang="es-ES" sz="2800" dirty="0" err="1" smtClean="0"/>
              <a:t>support</a:t>
            </a:r>
            <a:r>
              <a:rPr lang="es-ES" sz="2800" dirty="0" smtClean="0"/>
              <a:t>.</a:t>
            </a:r>
          </a:p>
        </p:txBody>
      </p:sp>
      <p:pic>
        <p:nvPicPr>
          <p:cNvPr id="39938" name="Picture 2" descr="https://previews.123rf.com/images/ekaterinalin/ekaterinalin1204/ekaterinalin120400128/13186267-Lino-lienzo-textura-de-fondo-Foto-de-arch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56992"/>
            <a:ext cx="3107904" cy="3107904"/>
          </a:xfrm>
          <a:prstGeom prst="rect">
            <a:avLst/>
          </a:prstGeom>
          <a:noFill/>
        </p:spPr>
      </p:pic>
      <p:pic>
        <p:nvPicPr>
          <p:cNvPr id="39940" name="Picture 4" descr="https://i.ytimg.com/vi/5eQSAo9lq3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623972" cy="260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5.9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Europe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pPr marL="228600" lvl="2" algn="just">
              <a:buNone/>
            </a:pPr>
            <a:r>
              <a:rPr lang="es-ES" sz="2800" dirty="0" err="1" smtClean="0"/>
              <a:t>Flemish</a:t>
            </a:r>
            <a:r>
              <a:rPr lang="es-ES" sz="2800" dirty="0" smtClean="0"/>
              <a:t> </a:t>
            </a:r>
            <a:r>
              <a:rPr lang="es-ES" sz="2800" dirty="0" err="1" smtClean="0"/>
              <a:t>painters</a:t>
            </a:r>
            <a:r>
              <a:rPr lang="es-ES" sz="2800" dirty="0" smtClean="0"/>
              <a:t> </a:t>
            </a:r>
            <a:r>
              <a:rPr lang="es-ES" sz="2800" dirty="0" err="1" smtClean="0"/>
              <a:t>achieved</a:t>
            </a:r>
            <a:r>
              <a:rPr lang="es-ES" sz="2800" dirty="0" smtClean="0"/>
              <a:t> </a:t>
            </a:r>
            <a:r>
              <a:rPr lang="es-ES" sz="2800" dirty="0" err="1" smtClean="0"/>
              <a:t>brilliant</a:t>
            </a:r>
            <a:r>
              <a:rPr lang="es-ES" sz="2800" dirty="0" smtClean="0"/>
              <a:t> </a:t>
            </a:r>
            <a:r>
              <a:rPr lang="es-ES" sz="2800" dirty="0" err="1" smtClean="0"/>
              <a:t>effects</a:t>
            </a:r>
            <a:r>
              <a:rPr lang="es-ES" sz="2800" dirty="0" smtClean="0"/>
              <a:t> of </a:t>
            </a:r>
            <a:r>
              <a:rPr lang="es-ES" sz="2800" dirty="0" err="1" smtClean="0"/>
              <a:t>colouring</a:t>
            </a:r>
            <a:r>
              <a:rPr lang="es-ES" sz="2800" dirty="0" smtClean="0"/>
              <a:t>,  </a:t>
            </a:r>
            <a:r>
              <a:rPr lang="es-ES" sz="2800" dirty="0" err="1" smtClean="0"/>
              <a:t>great</a:t>
            </a:r>
            <a:r>
              <a:rPr lang="es-ES" sz="2800" dirty="0" smtClean="0"/>
              <a:t> </a:t>
            </a:r>
            <a:r>
              <a:rPr lang="es-ES" sz="2800" dirty="0" err="1" smtClean="0"/>
              <a:t>luminosity</a:t>
            </a:r>
            <a:r>
              <a:rPr lang="es-ES" sz="2800" dirty="0" smtClean="0"/>
              <a:t> and a </a:t>
            </a:r>
            <a:r>
              <a:rPr lang="es-ES" sz="2800" dirty="0" err="1" smtClean="0"/>
              <a:t>high</a:t>
            </a:r>
            <a:r>
              <a:rPr lang="es-ES" sz="2800" dirty="0" smtClean="0"/>
              <a:t> </a:t>
            </a:r>
            <a:r>
              <a:rPr lang="es-ES" sz="2800" dirty="0" err="1" smtClean="0"/>
              <a:t>degree</a:t>
            </a:r>
            <a:r>
              <a:rPr lang="es-ES" sz="2800" dirty="0" smtClean="0"/>
              <a:t> of </a:t>
            </a:r>
            <a:r>
              <a:rPr lang="es-ES" sz="2800" dirty="0" err="1" smtClean="0"/>
              <a:t>detail</a:t>
            </a:r>
            <a:r>
              <a:rPr lang="es-ES" sz="2800" dirty="0" smtClean="0"/>
              <a:t>.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main</a:t>
            </a:r>
            <a:r>
              <a:rPr lang="es-ES" sz="2800" dirty="0" smtClean="0"/>
              <a:t> </a:t>
            </a:r>
            <a:r>
              <a:rPr lang="es-ES" sz="2800" dirty="0" err="1" smtClean="0"/>
              <a:t>representatives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:</a:t>
            </a:r>
          </a:p>
          <a:p>
            <a:pPr marL="228600" lvl="2" algn="just">
              <a:buNone/>
            </a:pPr>
            <a:endParaRPr lang="es-ES" sz="2800" dirty="0" smtClean="0"/>
          </a:p>
          <a:p>
            <a:pPr marL="685800" lvl="3" algn="just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smtClean="0"/>
              <a:t>van </a:t>
            </a:r>
            <a:r>
              <a:rPr lang="es-ES" b="1" dirty="0" err="1" smtClean="0"/>
              <a:t>Eyck</a:t>
            </a:r>
            <a:r>
              <a:rPr lang="es-ES" b="1" dirty="0" smtClean="0"/>
              <a:t> </a:t>
            </a:r>
            <a:r>
              <a:rPr lang="es-ES" b="1" dirty="0" err="1" smtClean="0"/>
              <a:t>brothers</a:t>
            </a:r>
            <a:r>
              <a:rPr lang="es-ES" dirty="0" smtClean="0"/>
              <a:t> </a:t>
            </a:r>
            <a:r>
              <a:rPr lang="es-ES" dirty="0" err="1" smtClean="0"/>
              <a:t>initiated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i="1" dirty="0" err="1" smtClean="0"/>
              <a:t>Ghent</a:t>
            </a:r>
            <a:r>
              <a:rPr lang="es-ES" i="1" dirty="0" smtClean="0"/>
              <a:t> </a:t>
            </a:r>
            <a:r>
              <a:rPr lang="es-ES" i="1" dirty="0" err="1" smtClean="0"/>
              <a:t>Altarpiece</a:t>
            </a:r>
            <a:r>
              <a:rPr lang="es-ES" dirty="0" smtClean="0"/>
              <a:t> and </a:t>
            </a:r>
            <a:r>
              <a:rPr lang="es-ES" dirty="0" err="1" smtClean="0"/>
              <a:t>Jan´s</a:t>
            </a:r>
            <a:r>
              <a:rPr lang="es-ES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Arnolfini</a:t>
            </a:r>
            <a:r>
              <a:rPr lang="es-ES" i="1" dirty="0" smtClean="0"/>
              <a:t> </a:t>
            </a:r>
            <a:r>
              <a:rPr lang="es-ES" i="1" dirty="0" err="1" smtClean="0"/>
              <a:t>Portrait</a:t>
            </a:r>
            <a:r>
              <a:rPr lang="es-ES" dirty="0" smtClean="0"/>
              <a:t>.</a:t>
            </a:r>
          </a:p>
          <a:p>
            <a:pPr marL="685800" lvl="3" algn="just"/>
            <a:endParaRPr lang="es-ES" b="1" i="1" dirty="0" smtClean="0"/>
          </a:p>
          <a:p>
            <a:pPr marL="685800" lvl="3" algn="just"/>
            <a:r>
              <a:rPr lang="es-ES" b="1" dirty="0" err="1" smtClean="0"/>
              <a:t>Rogier</a:t>
            </a:r>
            <a:r>
              <a:rPr lang="es-ES" b="1" dirty="0" smtClean="0"/>
              <a:t> van der </a:t>
            </a:r>
            <a:r>
              <a:rPr lang="es-ES" b="1" dirty="0" err="1" smtClean="0"/>
              <a:t>Weyden</a:t>
            </a:r>
            <a:r>
              <a:rPr lang="es-ES" dirty="0" smtClean="0"/>
              <a:t> </a:t>
            </a:r>
            <a:r>
              <a:rPr lang="es-ES" dirty="0" err="1" smtClean="0"/>
              <a:t>introduced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expression</a:t>
            </a:r>
            <a:r>
              <a:rPr lang="es-ES" dirty="0" smtClean="0"/>
              <a:t> of </a:t>
            </a:r>
            <a:r>
              <a:rPr lang="es-ES" dirty="0" err="1" smtClean="0"/>
              <a:t>feelings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i="1" dirty="0" err="1" smtClean="0"/>
              <a:t>Descent</a:t>
            </a:r>
            <a:r>
              <a:rPr lang="es-ES" i="1" dirty="0" smtClean="0"/>
              <a:t> </a:t>
            </a:r>
            <a:r>
              <a:rPr lang="es-ES" i="1" dirty="0" err="1" smtClean="0"/>
              <a:t>from</a:t>
            </a:r>
            <a:r>
              <a:rPr lang="es-ES" i="1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Cross.</a:t>
            </a:r>
          </a:p>
          <a:p>
            <a:pPr marL="685800" lvl="3" algn="just"/>
            <a:endParaRPr lang="es-ES" b="1" i="1" dirty="0" smtClean="0"/>
          </a:p>
          <a:p>
            <a:pPr marL="685800" lvl="3" algn="just"/>
            <a:r>
              <a:rPr lang="es-ES" b="1" dirty="0" smtClean="0"/>
              <a:t>Bosch </a:t>
            </a:r>
            <a:r>
              <a:rPr lang="es-ES" dirty="0" err="1" smtClean="0"/>
              <a:t>caricatured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society</a:t>
            </a:r>
            <a:r>
              <a:rPr lang="es-ES" dirty="0" smtClean="0"/>
              <a:t> of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fantastic</a:t>
            </a:r>
            <a:r>
              <a:rPr lang="es-ES" dirty="0" smtClean="0"/>
              <a:t> </a:t>
            </a:r>
            <a:r>
              <a:rPr lang="es-ES" dirty="0" err="1" smtClean="0"/>
              <a:t>scenes</a:t>
            </a:r>
            <a:r>
              <a:rPr lang="es-ES" dirty="0" smtClean="0"/>
              <a:t> and </a:t>
            </a:r>
            <a:r>
              <a:rPr lang="es-ES" dirty="0" err="1" smtClean="0"/>
              <a:t>creatures</a:t>
            </a:r>
            <a:r>
              <a:rPr lang="es-ES" dirty="0" smtClean="0"/>
              <a:t> in </a:t>
            </a:r>
            <a:r>
              <a:rPr lang="es-ES" i="1" dirty="0" err="1" smtClean="0"/>
              <a:t>The</a:t>
            </a:r>
            <a:r>
              <a:rPr lang="es-ES" i="1" dirty="0" smtClean="0"/>
              <a:t> Garden of </a:t>
            </a:r>
            <a:r>
              <a:rPr lang="es-ES" i="1" dirty="0" err="1" smtClean="0"/>
              <a:t>Early</a:t>
            </a:r>
            <a:r>
              <a:rPr lang="es-ES" i="1" dirty="0" smtClean="0"/>
              <a:t> </a:t>
            </a:r>
            <a:r>
              <a:rPr lang="es-ES" i="1" dirty="0" err="1" smtClean="0"/>
              <a:t>Delights</a:t>
            </a:r>
            <a:r>
              <a:rPr lang="es-ES" dirty="0" smtClean="0"/>
              <a:t>.</a:t>
            </a:r>
            <a:endParaRPr lang="es-ES" b="1" dirty="0" smtClean="0"/>
          </a:p>
          <a:p>
            <a:pPr marL="228600" lvl="2" algn="just">
              <a:buNone/>
            </a:pPr>
            <a:endParaRPr lang="es-ES" sz="2800" dirty="0" smtClean="0"/>
          </a:p>
          <a:p>
            <a:pPr marL="228600" lvl="2" algn="just">
              <a:buNone/>
            </a:pPr>
            <a:endParaRPr lang="es-ES" sz="2800" dirty="0" smtClean="0"/>
          </a:p>
          <a:p>
            <a:pPr marL="685800" lvl="3" algn="just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5.9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Europe</a:t>
            </a:r>
            <a:endParaRPr lang="es-ES" sz="3200" dirty="0"/>
          </a:p>
        </p:txBody>
      </p:sp>
      <p:pic>
        <p:nvPicPr>
          <p:cNvPr id="40962" name="Picture 2" descr="http://static.artbible.info/large/vaneyck_lamg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999162" cy="3701205"/>
          </a:xfrm>
          <a:prstGeom prst="rect">
            <a:avLst/>
          </a:prstGeom>
          <a:noFill/>
        </p:spPr>
      </p:pic>
      <p:pic>
        <p:nvPicPr>
          <p:cNvPr id="6" name="Picture 2" descr="http://cdn2.hubspot.net/hub/40667/file-14174987-jpg/images/van_eyck_arnolfini_large-resized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635896" cy="498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b="1" u="sng" dirty="0" err="1" smtClean="0"/>
              <a:t>Characteristics</a:t>
            </a:r>
            <a:r>
              <a:rPr lang="es-ES" b="1" u="sng" dirty="0" smtClean="0"/>
              <a:t>:</a:t>
            </a:r>
          </a:p>
          <a:p>
            <a:pPr algn="just">
              <a:buNone/>
            </a:pPr>
            <a:endParaRPr lang="es-ES" sz="2800" dirty="0"/>
          </a:p>
          <a:p>
            <a:pPr algn="just">
              <a:buFontTx/>
              <a:buChar char="-"/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artistic</a:t>
            </a:r>
            <a:r>
              <a:rPr lang="es-ES" sz="2800" dirty="0" smtClean="0"/>
              <a:t> </a:t>
            </a:r>
            <a:r>
              <a:rPr lang="es-ES" sz="2800" dirty="0" err="1" smtClean="0"/>
              <a:t>model</a:t>
            </a:r>
            <a:r>
              <a:rPr lang="es-ES" sz="2800" dirty="0" smtClean="0"/>
              <a:t> </a:t>
            </a:r>
            <a:r>
              <a:rPr lang="es-ES" sz="2800" dirty="0" err="1" smtClean="0"/>
              <a:t>was</a:t>
            </a:r>
            <a:r>
              <a:rPr lang="es-ES" sz="2800" dirty="0" smtClean="0"/>
              <a:t> </a:t>
            </a:r>
            <a:r>
              <a:rPr lang="es-ES" sz="2800" dirty="0" err="1" smtClean="0"/>
              <a:t>inspired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b="1" dirty="0" err="1" smtClean="0"/>
              <a:t>classical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antiquity</a:t>
            </a:r>
            <a:r>
              <a:rPr lang="es-ES" sz="2800" dirty="0" smtClean="0"/>
              <a:t>: </a:t>
            </a:r>
            <a:r>
              <a:rPr lang="es-ES" sz="2800" dirty="0" err="1" smtClean="0"/>
              <a:t>materials</a:t>
            </a:r>
            <a:r>
              <a:rPr lang="es-ES" sz="2800" dirty="0" smtClean="0"/>
              <a:t> and </a:t>
            </a:r>
            <a:r>
              <a:rPr lang="es-ES" sz="2800" dirty="0" err="1" smtClean="0"/>
              <a:t>forms</a:t>
            </a:r>
            <a:r>
              <a:rPr lang="es-ES" sz="2800" dirty="0" smtClean="0"/>
              <a:t> </a:t>
            </a:r>
            <a:r>
              <a:rPr lang="es-ES" sz="2800" dirty="0" err="1" smtClean="0"/>
              <a:t>used</a:t>
            </a:r>
            <a:r>
              <a:rPr lang="es-ES" sz="2800" dirty="0" smtClean="0"/>
              <a:t> in </a:t>
            </a:r>
            <a:r>
              <a:rPr lang="es-ES" sz="2800" dirty="0" err="1" smtClean="0"/>
              <a:t>Greece</a:t>
            </a:r>
            <a:r>
              <a:rPr lang="es-ES" sz="2800" dirty="0" smtClean="0"/>
              <a:t> and Rome.</a:t>
            </a:r>
          </a:p>
          <a:p>
            <a:pPr algn="just">
              <a:buFontTx/>
              <a:buChar char="-"/>
            </a:pPr>
            <a:endParaRPr lang="es-ES" sz="2800" dirty="0" smtClean="0"/>
          </a:p>
          <a:p>
            <a:pPr algn="just">
              <a:buFontTx/>
              <a:buChar char="-"/>
            </a:pPr>
            <a:r>
              <a:rPr lang="es-ES" sz="2800" dirty="0" smtClean="0"/>
              <a:t>Art </a:t>
            </a:r>
            <a:r>
              <a:rPr lang="es-ES" sz="2800" dirty="0" err="1" smtClean="0"/>
              <a:t>was</a:t>
            </a:r>
            <a:r>
              <a:rPr lang="es-ES" sz="2800" dirty="0" smtClean="0"/>
              <a:t> </a:t>
            </a:r>
            <a:r>
              <a:rPr lang="es-ES" sz="2800" dirty="0" err="1" smtClean="0"/>
              <a:t>inspired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nature</a:t>
            </a:r>
            <a:r>
              <a:rPr lang="es-ES" sz="2800" dirty="0" smtClean="0"/>
              <a:t> and </a:t>
            </a:r>
            <a:r>
              <a:rPr lang="es-ES" sz="2800" dirty="0" err="1" smtClean="0"/>
              <a:t>sought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represent</a:t>
            </a:r>
            <a:r>
              <a:rPr lang="es-ES" sz="2800" dirty="0" smtClean="0"/>
              <a:t> </a:t>
            </a:r>
            <a:r>
              <a:rPr lang="es-ES" sz="2800" dirty="0" err="1" smtClean="0"/>
              <a:t>reality</a:t>
            </a:r>
            <a:r>
              <a:rPr lang="es-ES" sz="2800" dirty="0" smtClean="0"/>
              <a:t>. </a:t>
            </a:r>
            <a:r>
              <a:rPr lang="es-ES" sz="2800" dirty="0" err="1" smtClean="0"/>
              <a:t>Mathematical</a:t>
            </a:r>
            <a:r>
              <a:rPr lang="es-ES" sz="2800" dirty="0" smtClean="0"/>
              <a:t> </a:t>
            </a:r>
            <a:r>
              <a:rPr lang="es-ES" sz="2800" dirty="0" err="1" smtClean="0"/>
              <a:t>methods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used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calculate</a:t>
            </a:r>
            <a:r>
              <a:rPr lang="es-ES" sz="2800" dirty="0" smtClean="0"/>
              <a:t> </a:t>
            </a:r>
            <a:r>
              <a:rPr lang="es-ES" sz="2800" b="1" dirty="0" err="1" smtClean="0"/>
              <a:t>proportions</a:t>
            </a:r>
            <a:r>
              <a:rPr lang="es-ES" sz="2800" dirty="0" smtClean="0"/>
              <a:t> and </a:t>
            </a:r>
            <a:r>
              <a:rPr lang="es-ES" sz="2800" b="1" dirty="0" smtClean="0"/>
              <a:t>linear </a:t>
            </a:r>
            <a:r>
              <a:rPr lang="es-ES" sz="2800" b="1" dirty="0" err="1" smtClean="0"/>
              <a:t>perspective</a:t>
            </a:r>
            <a:r>
              <a:rPr lang="es-ES" sz="2800" dirty="0" smtClean="0"/>
              <a:t>.</a:t>
            </a:r>
          </a:p>
          <a:p>
            <a:pPr algn="just">
              <a:buNone/>
            </a:pPr>
            <a:endParaRPr lang="es-ES" sz="2800" dirty="0"/>
          </a:p>
          <a:p>
            <a:pPr algn="just">
              <a:buFontTx/>
              <a:buChar char="-"/>
            </a:pP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5.9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Europe</a:t>
            </a:r>
            <a:endParaRPr lang="es-ES" sz="3200" dirty="0"/>
          </a:p>
        </p:txBody>
      </p:sp>
      <p:pic>
        <p:nvPicPr>
          <p:cNvPr id="43010" name="Picture 2" descr="http://1.bp.blogspot.com/-3krqy4fox_c/UapW9wYkrqI/AAAAAAAAAZg/U212HNy7pL0/s1600/HD+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23177"/>
            <a:ext cx="7149656" cy="563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5.9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Europe</a:t>
            </a:r>
            <a:endParaRPr lang="es-ES" sz="3200" dirty="0"/>
          </a:p>
        </p:txBody>
      </p:sp>
      <p:pic>
        <p:nvPicPr>
          <p:cNvPr id="44034" name="Picture 2" descr="https://content3.cdnprado.net/imagenes/Documentos/imgsem/57/5787/578702d4-4420-4e97-8518-8363a1fc2c9e/d35e1f27-e609-4862-bc9d-98ff5500d3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48" y="1456400"/>
            <a:ext cx="8819140" cy="471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5.9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Europe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marL="228600" lvl="2" algn="just">
              <a:buNone/>
            </a:pPr>
            <a:r>
              <a:rPr lang="es-ES" sz="2800" b="1" u="sng" dirty="0" err="1" smtClean="0"/>
              <a:t>The</a:t>
            </a:r>
            <a:r>
              <a:rPr lang="es-ES" sz="2800" b="1" u="sng" dirty="0" smtClean="0"/>
              <a:t> </a:t>
            </a:r>
            <a:r>
              <a:rPr lang="es-ES" sz="2800" b="1" u="sng" dirty="0" err="1" smtClean="0"/>
              <a:t>Renaissance</a:t>
            </a:r>
            <a:r>
              <a:rPr lang="es-ES" sz="2800" b="1" u="sng" dirty="0" smtClean="0"/>
              <a:t> in </a:t>
            </a:r>
            <a:r>
              <a:rPr lang="es-ES" sz="2800" b="1" u="sng" dirty="0" err="1" smtClean="0"/>
              <a:t>Germany</a:t>
            </a:r>
            <a:endParaRPr lang="es-ES" sz="2800" b="1" u="sng" dirty="0" smtClean="0"/>
          </a:p>
          <a:p>
            <a:pPr marL="228600" lvl="2" algn="just">
              <a:buNone/>
            </a:pPr>
            <a:endParaRPr lang="es-ES" sz="2800" b="1" u="sng" dirty="0" smtClean="0"/>
          </a:p>
          <a:p>
            <a:pPr marL="228600" lvl="2" algn="just">
              <a:buNone/>
            </a:pPr>
            <a:r>
              <a:rPr lang="es-ES" sz="2800" dirty="0" err="1" smtClean="0"/>
              <a:t>Some</a:t>
            </a:r>
            <a:r>
              <a:rPr lang="es-ES" sz="2800" dirty="0" smtClean="0"/>
              <a:t> </a:t>
            </a:r>
            <a:r>
              <a:rPr lang="es-ES" sz="2800" dirty="0" err="1" smtClean="0"/>
              <a:t>kings</a:t>
            </a:r>
            <a:r>
              <a:rPr lang="es-ES" sz="2800" dirty="0" smtClean="0"/>
              <a:t> and nobles </a:t>
            </a:r>
            <a:r>
              <a:rPr lang="es-ES" sz="2800" dirty="0" err="1" smtClean="0"/>
              <a:t>commisioned</a:t>
            </a:r>
            <a:r>
              <a:rPr lang="es-ES" sz="2800" dirty="0" smtClean="0"/>
              <a:t> </a:t>
            </a:r>
            <a:r>
              <a:rPr lang="es-ES" sz="2800" dirty="0" err="1" smtClean="0"/>
              <a:t>Italian</a:t>
            </a:r>
            <a:r>
              <a:rPr lang="es-ES" sz="2800" dirty="0" smtClean="0"/>
              <a:t> </a:t>
            </a:r>
            <a:r>
              <a:rPr lang="es-ES" sz="2800" dirty="0" err="1" smtClean="0"/>
              <a:t>artists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bought</a:t>
            </a:r>
            <a:r>
              <a:rPr lang="es-ES" sz="2800" dirty="0" smtClean="0"/>
              <a:t> </a:t>
            </a:r>
            <a:r>
              <a:rPr lang="es-ES" sz="2800" dirty="0" err="1" smtClean="0"/>
              <a:t>Italian</a:t>
            </a:r>
            <a:r>
              <a:rPr lang="es-ES" sz="2800" dirty="0" smtClean="0"/>
              <a:t> </a:t>
            </a:r>
            <a:r>
              <a:rPr lang="es-ES" sz="2800" dirty="0" err="1" smtClean="0"/>
              <a:t>works</a:t>
            </a:r>
            <a:r>
              <a:rPr lang="es-ES" sz="2800" dirty="0" smtClean="0"/>
              <a:t> of arts. </a:t>
            </a:r>
          </a:p>
          <a:p>
            <a:pPr marL="228600" lvl="2" algn="just">
              <a:buNone/>
            </a:pPr>
            <a:endParaRPr lang="es-ES" sz="2800" dirty="0" smtClean="0"/>
          </a:p>
          <a:p>
            <a:pPr marL="228600" lvl="2" algn="just">
              <a:buNone/>
            </a:pPr>
            <a:r>
              <a:rPr lang="es-ES" sz="2800" dirty="0" err="1" smtClean="0"/>
              <a:t>Moreover</a:t>
            </a:r>
            <a:r>
              <a:rPr lang="es-ES" sz="2800" dirty="0" smtClean="0"/>
              <a:t> </a:t>
            </a:r>
            <a:r>
              <a:rPr lang="es-ES" sz="2800" dirty="0" err="1" smtClean="0"/>
              <a:t>some</a:t>
            </a:r>
            <a:r>
              <a:rPr lang="es-ES" sz="2800" dirty="0" smtClean="0"/>
              <a:t> </a:t>
            </a:r>
            <a:r>
              <a:rPr lang="es-ES" sz="2800" dirty="0" err="1" smtClean="0"/>
              <a:t>European</a:t>
            </a:r>
            <a:r>
              <a:rPr lang="es-ES" sz="2800" dirty="0" smtClean="0"/>
              <a:t> </a:t>
            </a:r>
            <a:r>
              <a:rPr lang="es-ES" sz="2800" dirty="0" err="1" smtClean="0"/>
              <a:t>artists</a:t>
            </a:r>
            <a:r>
              <a:rPr lang="es-ES" sz="2800" dirty="0" smtClean="0"/>
              <a:t> </a:t>
            </a:r>
            <a:r>
              <a:rPr lang="es-ES" sz="2800" dirty="0" err="1" smtClean="0"/>
              <a:t>went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Italy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study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new </a:t>
            </a:r>
            <a:r>
              <a:rPr lang="es-ES" sz="2800" dirty="0" err="1" smtClean="0"/>
              <a:t>style</a:t>
            </a:r>
            <a:r>
              <a:rPr lang="es-ES" sz="2800" dirty="0" smtClean="0"/>
              <a:t> and </a:t>
            </a:r>
            <a:r>
              <a:rPr lang="es-ES" sz="2800" dirty="0" err="1" smtClean="0"/>
              <a:t>introduced</a:t>
            </a:r>
            <a:r>
              <a:rPr lang="es-ES" sz="2800" dirty="0" smtClean="0"/>
              <a:t> </a:t>
            </a: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their</a:t>
            </a:r>
            <a:r>
              <a:rPr lang="es-ES" sz="2800" dirty="0" smtClean="0"/>
              <a:t> </a:t>
            </a:r>
            <a:r>
              <a:rPr lang="es-ES" sz="2800" dirty="0" err="1" smtClean="0"/>
              <a:t>countries</a:t>
            </a:r>
            <a:r>
              <a:rPr lang="es-E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5.9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Europe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2116832"/>
          </a:xfrm>
        </p:spPr>
        <p:txBody>
          <a:bodyPr>
            <a:normAutofit/>
          </a:bodyPr>
          <a:lstStyle/>
          <a:p>
            <a:pPr marL="228600" lvl="2" algn="just">
              <a:buNone/>
            </a:pPr>
            <a:r>
              <a:rPr lang="es-ES" sz="2800" dirty="0" smtClean="0"/>
              <a:t>	</a:t>
            </a:r>
            <a:r>
              <a:rPr lang="es-ES" sz="2000" dirty="0" smtClean="0"/>
              <a:t>-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most</a:t>
            </a:r>
            <a:r>
              <a:rPr lang="es-ES" sz="2000" dirty="0" smtClean="0"/>
              <a:t> </a:t>
            </a:r>
            <a:r>
              <a:rPr lang="es-ES" sz="2000" dirty="0" err="1" smtClean="0"/>
              <a:t>important</a:t>
            </a:r>
            <a:r>
              <a:rPr lang="es-ES" sz="2000" dirty="0" smtClean="0"/>
              <a:t> </a:t>
            </a:r>
            <a:r>
              <a:rPr lang="es-ES" sz="2000" dirty="0" err="1" smtClean="0"/>
              <a:t>artistic</a:t>
            </a:r>
            <a:r>
              <a:rPr lang="es-ES" sz="2000" dirty="0" smtClean="0"/>
              <a:t> figure in </a:t>
            </a:r>
            <a:r>
              <a:rPr lang="es-ES" sz="2000" dirty="0" err="1" smtClean="0"/>
              <a:t>Germany</a:t>
            </a:r>
            <a:r>
              <a:rPr lang="es-ES" sz="2000" dirty="0" smtClean="0"/>
              <a:t> </a:t>
            </a:r>
            <a:r>
              <a:rPr lang="es-ES" sz="2000" dirty="0" err="1" smtClean="0"/>
              <a:t>was</a:t>
            </a:r>
            <a:r>
              <a:rPr lang="es-ES" sz="2000" dirty="0" smtClean="0"/>
              <a:t> </a:t>
            </a:r>
            <a:r>
              <a:rPr lang="es-ES" sz="2000" b="1" dirty="0" err="1" smtClean="0"/>
              <a:t>Albrecht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Dürer</a:t>
            </a:r>
            <a:r>
              <a:rPr lang="es-ES" sz="2000" dirty="0" smtClean="0"/>
              <a:t>, </a:t>
            </a:r>
            <a:r>
              <a:rPr lang="es-ES" sz="2000" dirty="0" err="1" smtClean="0"/>
              <a:t>great</a:t>
            </a:r>
            <a:r>
              <a:rPr lang="es-ES" sz="2000" dirty="0" smtClean="0"/>
              <a:t> </a:t>
            </a:r>
            <a:r>
              <a:rPr lang="es-ES" sz="2000" dirty="0" err="1" smtClean="0"/>
              <a:t>engraver</a:t>
            </a:r>
            <a:r>
              <a:rPr lang="es-ES" sz="2000" dirty="0" smtClean="0"/>
              <a:t> and </a:t>
            </a:r>
            <a:r>
              <a:rPr lang="es-ES" sz="2000" dirty="0" err="1" smtClean="0"/>
              <a:t>painter</a:t>
            </a:r>
            <a:r>
              <a:rPr lang="es-ES" sz="2000" dirty="0" smtClean="0"/>
              <a:t>: </a:t>
            </a:r>
            <a:r>
              <a:rPr lang="es-ES" sz="2000" dirty="0" err="1" smtClean="0"/>
              <a:t>his</a:t>
            </a:r>
            <a:r>
              <a:rPr lang="es-ES" sz="2000" dirty="0" smtClean="0"/>
              <a:t> </a:t>
            </a:r>
            <a:r>
              <a:rPr lang="es-ES" sz="2000" dirty="0" err="1" smtClean="0"/>
              <a:t>most</a:t>
            </a:r>
            <a:r>
              <a:rPr lang="es-ES" sz="2000" dirty="0" smtClean="0"/>
              <a:t> </a:t>
            </a:r>
            <a:r>
              <a:rPr lang="es-ES" sz="2000" dirty="0" err="1" smtClean="0"/>
              <a:t>remarkable</a:t>
            </a:r>
            <a:r>
              <a:rPr lang="es-ES" sz="2000" dirty="0" smtClean="0"/>
              <a:t> </a:t>
            </a:r>
            <a:r>
              <a:rPr lang="es-ES" sz="2000" dirty="0" err="1" smtClean="0"/>
              <a:t>works</a:t>
            </a:r>
            <a:r>
              <a:rPr lang="es-ES" sz="2000" dirty="0" smtClean="0"/>
              <a:t> </a:t>
            </a:r>
            <a:r>
              <a:rPr lang="es-ES" sz="2000" dirty="0" err="1" smtClean="0"/>
              <a:t>were</a:t>
            </a:r>
            <a:r>
              <a:rPr lang="es-ES" sz="2000" dirty="0" smtClean="0"/>
              <a:t> </a:t>
            </a:r>
            <a:r>
              <a:rPr lang="es-ES" sz="2000" dirty="0" err="1" smtClean="0"/>
              <a:t>his</a:t>
            </a:r>
            <a:r>
              <a:rPr lang="es-ES" sz="2000" dirty="0" smtClean="0"/>
              <a:t> </a:t>
            </a:r>
            <a:r>
              <a:rPr lang="es-ES" sz="2000" dirty="0" err="1" smtClean="0"/>
              <a:t>self-portraits</a:t>
            </a:r>
            <a:r>
              <a:rPr lang="es-ES" sz="2000" dirty="0" smtClean="0"/>
              <a:t> and </a:t>
            </a:r>
            <a:r>
              <a:rPr lang="es-ES" sz="2000" i="1" dirty="0" smtClean="0"/>
              <a:t>Adam and </a:t>
            </a:r>
            <a:r>
              <a:rPr lang="es-ES" sz="2000" i="1" dirty="0" err="1" smtClean="0"/>
              <a:t>Eve</a:t>
            </a:r>
            <a:r>
              <a:rPr lang="es-ES" sz="2000" i="1" dirty="0" smtClean="0"/>
              <a:t> </a:t>
            </a:r>
            <a:r>
              <a:rPr lang="es-ES" sz="2000" dirty="0" err="1" smtClean="0"/>
              <a:t>inspired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classical</a:t>
            </a:r>
            <a:r>
              <a:rPr lang="es-ES" sz="2000" dirty="0" smtClean="0"/>
              <a:t> </a:t>
            </a:r>
            <a:r>
              <a:rPr lang="es-ES" sz="2000" dirty="0" err="1" smtClean="0"/>
              <a:t>sculptures</a:t>
            </a:r>
            <a:r>
              <a:rPr lang="es-ES" sz="2000" dirty="0" smtClean="0"/>
              <a:t> and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Renaissance</a:t>
            </a:r>
            <a:r>
              <a:rPr lang="es-ES" sz="2000" dirty="0" smtClean="0"/>
              <a:t> ideal of </a:t>
            </a:r>
            <a:r>
              <a:rPr lang="es-ES" sz="2000" dirty="0" err="1" smtClean="0"/>
              <a:t>beauty</a:t>
            </a:r>
            <a:r>
              <a:rPr lang="es-ES" sz="2000" dirty="0" smtClean="0"/>
              <a:t>.</a:t>
            </a:r>
            <a:endParaRPr lang="es-ES" sz="2800" dirty="0" smtClean="0"/>
          </a:p>
        </p:txBody>
      </p:sp>
      <p:pic>
        <p:nvPicPr>
          <p:cNvPr id="45058" name="Picture 2" descr="https://content3.cdnprado.net/imagenes/Documentos/imgsem/88/88fc/88fc4143-c9d8-47c4-a1d7-319e80c1cac1/7d7210ea-81bd-49d0-b633-0618034d56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3377952" cy="3377952"/>
          </a:xfrm>
          <a:prstGeom prst="rect">
            <a:avLst/>
          </a:prstGeom>
          <a:noFill/>
        </p:spPr>
      </p:pic>
      <p:pic>
        <p:nvPicPr>
          <p:cNvPr id="45060" name="Picture 4" descr="https://upload.wikimedia.org/wikipedia/commons/thumb/6/68/D%C3%BCrer_-_Selbstbildnis_im_Pelzrock_-_Alte_Pinakothek.jpg/275px-D%C3%BCrer_-_Selbstbildnis_im_Pelzrock_-_Alte_Pinakoth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2515427" cy="3485009"/>
          </a:xfrm>
          <a:prstGeom prst="rect">
            <a:avLst/>
          </a:prstGeom>
          <a:noFill/>
        </p:spPr>
      </p:pic>
      <p:pic>
        <p:nvPicPr>
          <p:cNvPr id="45062" name="Picture 6" descr="https://upload.wikimedia.org/wikipedia/commons/thumb/a/a2/Albrecht_D%C3%BCrer_-_Adam_and_Eve_%28Prado%29_2.jpg/300px-Albrecht_D%C3%BCrer_-_Adam_and_Eve_%28Prado%29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29000"/>
            <a:ext cx="2570996" cy="323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pic>
        <p:nvPicPr>
          <p:cNvPr id="4098" name="Picture 2" descr="https://upload.wikimedia.org/wikipedia/commons/2/22/Da_Vinci_Vitruve_Luc_Via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096344" cy="4209821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0/06/Raffaello_-_Spozalizio_-_Web_Gallery_of_Art.jpg/300px-Raffaello_-_Spozalizio_-_Web_Gallery_of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12976"/>
            <a:ext cx="2543040" cy="3645024"/>
          </a:xfrm>
          <a:prstGeom prst="rect">
            <a:avLst/>
          </a:prstGeom>
          <a:noFill/>
        </p:spPr>
      </p:pic>
      <p:pic>
        <p:nvPicPr>
          <p:cNvPr id="4102" name="Picture 6" descr="https://image.slidesharecdn.com/linearperspective-100701102933-phpapp02/95/linear-perspective-7-728.jpg?cb=12779802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3140" y="1196752"/>
            <a:ext cx="3180860" cy="2385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smtClean="0"/>
              <a:t>- </a:t>
            </a:r>
            <a:r>
              <a:rPr lang="es-ES" sz="2800" b="1" dirty="0" err="1" smtClean="0"/>
              <a:t>Anthropocentrism</a:t>
            </a:r>
            <a:r>
              <a:rPr lang="es-ES" sz="2800" dirty="0" smtClean="0"/>
              <a:t>: </a:t>
            </a:r>
            <a:r>
              <a:rPr lang="es-ES" sz="2800" dirty="0" err="1" smtClean="0"/>
              <a:t>buildings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made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a </a:t>
            </a:r>
            <a:r>
              <a:rPr lang="es-ES" sz="2800" dirty="0" err="1" smtClean="0"/>
              <a:t>human</a:t>
            </a:r>
            <a:r>
              <a:rPr lang="es-ES" sz="2800" dirty="0" smtClean="0"/>
              <a:t> </a:t>
            </a:r>
            <a:r>
              <a:rPr lang="es-ES" sz="2800" dirty="0" err="1" smtClean="0"/>
              <a:t>scale</a:t>
            </a:r>
            <a:r>
              <a:rPr lang="es-ES" sz="2800" dirty="0" smtClean="0"/>
              <a:t> and </a:t>
            </a:r>
            <a:r>
              <a:rPr lang="es-ES" sz="2800" dirty="0" err="1" smtClean="0"/>
              <a:t>humans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protagonists</a:t>
            </a:r>
            <a:r>
              <a:rPr lang="es-ES" sz="2800" dirty="0" smtClean="0"/>
              <a:t> of </a:t>
            </a:r>
            <a:r>
              <a:rPr lang="es-ES" sz="2800" dirty="0" err="1" smtClean="0"/>
              <a:t>sculptures</a:t>
            </a:r>
            <a:r>
              <a:rPr lang="es-ES" sz="2800" dirty="0" smtClean="0"/>
              <a:t> and </a:t>
            </a:r>
            <a:r>
              <a:rPr lang="es-ES" sz="2800" dirty="0" err="1" smtClean="0"/>
              <a:t>paintings</a:t>
            </a:r>
            <a:r>
              <a:rPr lang="es-ES" sz="2800" dirty="0" smtClean="0"/>
              <a:t>. </a:t>
            </a:r>
            <a:endParaRPr lang="es-ES" sz="2800" dirty="0"/>
          </a:p>
        </p:txBody>
      </p:sp>
      <p:pic>
        <p:nvPicPr>
          <p:cNvPr id="3074" name="Picture 2" descr="http://photo500x500.mnstatic.com/a26cb5f081befd0a37677f5d5130849a/el-moises-de-miguel-an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12976"/>
            <a:ext cx="4978524" cy="3315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smtClean="0"/>
              <a:t>- </a:t>
            </a:r>
            <a:r>
              <a:rPr lang="es-ES" sz="2800" dirty="0" err="1" smtClean="0"/>
              <a:t>Artists</a:t>
            </a:r>
            <a:r>
              <a:rPr lang="es-ES" sz="2800" dirty="0" smtClean="0"/>
              <a:t> </a:t>
            </a:r>
            <a:r>
              <a:rPr lang="es-ES" sz="2800" dirty="0" err="1" smtClean="0"/>
              <a:t>got</a:t>
            </a:r>
            <a:r>
              <a:rPr lang="es-ES" sz="2800" dirty="0" smtClean="0"/>
              <a:t> a </a:t>
            </a:r>
            <a:r>
              <a:rPr lang="es-ES" sz="2800" dirty="0" err="1" smtClean="0"/>
              <a:t>higher</a:t>
            </a:r>
            <a:r>
              <a:rPr lang="es-ES" sz="2800" dirty="0" smtClean="0"/>
              <a:t> social status and </a:t>
            </a:r>
            <a:r>
              <a:rPr lang="es-ES" sz="2800" dirty="0" err="1" smtClean="0"/>
              <a:t>fame</a:t>
            </a:r>
            <a:r>
              <a:rPr lang="es-ES" sz="2800" dirty="0" smtClean="0"/>
              <a:t>: </a:t>
            </a:r>
            <a:r>
              <a:rPr lang="es-ES" sz="2800" dirty="0" err="1" smtClean="0"/>
              <a:t>they</a:t>
            </a:r>
            <a:r>
              <a:rPr lang="es-ES" sz="2800" dirty="0" smtClean="0"/>
              <a:t> </a:t>
            </a:r>
            <a:r>
              <a:rPr lang="es-ES" sz="2800" dirty="0" err="1" smtClean="0"/>
              <a:t>signed</a:t>
            </a:r>
            <a:r>
              <a:rPr lang="es-ES" sz="2800" dirty="0" smtClean="0"/>
              <a:t> </a:t>
            </a:r>
            <a:r>
              <a:rPr lang="es-ES" sz="2800" dirty="0" err="1" smtClean="0"/>
              <a:t>their</a:t>
            </a:r>
            <a:r>
              <a:rPr lang="es-ES" sz="2800" dirty="0" smtClean="0"/>
              <a:t> </a:t>
            </a:r>
            <a:r>
              <a:rPr lang="es-ES" sz="2800" dirty="0" err="1" smtClean="0"/>
              <a:t>works</a:t>
            </a:r>
            <a:r>
              <a:rPr lang="es-ES" sz="2800" dirty="0" smtClean="0"/>
              <a:t> and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supported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wealthy</a:t>
            </a:r>
            <a:r>
              <a:rPr lang="es-ES" sz="2800" dirty="0" smtClean="0"/>
              <a:t> </a:t>
            </a:r>
            <a:r>
              <a:rPr lang="es-ES" sz="2800" b="1" dirty="0" err="1" smtClean="0"/>
              <a:t>patrons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2050" name="Picture 2" descr="http://forosdelavirgen.org/wp-content/uploads/2011/06/Exterior1-500x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466356" cy="2731489"/>
          </a:xfrm>
          <a:prstGeom prst="rect">
            <a:avLst/>
          </a:prstGeom>
          <a:noFill/>
        </p:spPr>
      </p:pic>
      <p:pic>
        <p:nvPicPr>
          <p:cNvPr id="2052" name="Picture 4" descr="http://www.museumsinflorence.com/foto/duomo/thumbnails/duo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18" y="4437112"/>
            <a:ext cx="5391182" cy="226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282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8800" b="1" dirty="0" smtClean="0"/>
              <a:t>ARCHITECTURE</a:t>
            </a:r>
            <a:endParaRPr lang="es-E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err="1" smtClean="0"/>
              <a:t>Architects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inspired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classical</a:t>
            </a:r>
            <a:r>
              <a:rPr lang="es-ES" sz="2800" dirty="0" smtClean="0"/>
              <a:t> </a:t>
            </a:r>
            <a:r>
              <a:rPr lang="es-ES" sz="2800" dirty="0" err="1" smtClean="0"/>
              <a:t>models</a:t>
            </a:r>
            <a:r>
              <a:rPr lang="es-ES" sz="2800" dirty="0" smtClean="0"/>
              <a:t>. </a:t>
            </a:r>
          </a:p>
          <a:p>
            <a:pPr algn="just">
              <a:buNone/>
            </a:pPr>
            <a:endParaRPr lang="es-ES" sz="2800" dirty="0" smtClean="0"/>
          </a:p>
          <a:p>
            <a:pPr algn="just"/>
            <a:r>
              <a:rPr lang="es-ES" sz="1800" dirty="0" smtClean="0"/>
              <a:t>Material: </a:t>
            </a:r>
            <a:r>
              <a:rPr lang="es-ES" sz="1800" dirty="0" err="1" smtClean="0"/>
              <a:t>stone</a:t>
            </a:r>
            <a:endParaRPr lang="es-ES" sz="1800" dirty="0" smtClean="0"/>
          </a:p>
          <a:p>
            <a:pPr algn="just">
              <a:buNone/>
            </a:pPr>
            <a:endParaRPr lang="es-ES" sz="1800" dirty="0" smtClean="0"/>
          </a:p>
          <a:p>
            <a:pPr algn="just"/>
            <a:r>
              <a:rPr lang="es-ES" sz="1800" dirty="0" err="1" smtClean="0"/>
              <a:t>Elements</a:t>
            </a:r>
            <a:r>
              <a:rPr lang="es-ES" sz="1800" dirty="0" smtClean="0"/>
              <a:t>: </a:t>
            </a:r>
            <a:r>
              <a:rPr lang="es-ES" sz="1800" dirty="0" err="1" smtClean="0"/>
              <a:t>Greek</a:t>
            </a:r>
            <a:r>
              <a:rPr lang="es-ES" sz="1800" dirty="0" smtClean="0"/>
              <a:t> and </a:t>
            </a:r>
            <a:r>
              <a:rPr lang="es-ES" sz="1800" dirty="0" err="1" smtClean="0"/>
              <a:t>Roman</a:t>
            </a:r>
            <a:r>
              <a:rPr lang="es-ES" sz="1800" dirty="0" smtClean="0"/>
              <a:t> </a:t>
            </a:r>
            <a:r>
              <a:rPr lang="es-ES" sz="1800" dirty="0" err="1" smtClean="0"/>
              <a:t>architectural</a:t>
            </a:r>
            <a:r>
              <a:rPr lang="es-ES" sz="1800" dirty="0" smtClean="0"/>
              <a:t> </a:t>
            </a:r>
            <a:r>
              <a:rPr lang="es-ES" sz="1800" dirty="0" err="1" smtClean="0"/>
              <a:t>orders</a:t>
            </a:r>
            <a:r>
              <a:rPr lang="es-ES" sz="1800" dirty="0" smtClean="0"/>
              <a:t> </a:t>
            </a:r>
            <a:r>
              <a:rPr lang="es-ES" sz="1800" dirty="0" err="1" smtClean="0"/>
              <a:t>combined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arches</a:t>
            </a:r>
            <a:r>
              <a:rPr lang="es-ES" sz="1800" dirty="0" smtClean="0"/>
              <a:t>.</a:t>
            </a:r>
          </a:p>
          <a:p>
            <a:pPr algn="just">
              <a:buNone/>
            </a:pPr>
            <a:endParaRPr lang="es-ES" sz="1800" dirty="0" smtClean="0"/>
          </a:p>
          <a:p>
            <a:pPr algn="just"/>
            <a:r>
              <a:rPr lang="es-ES" sz="1800" dirty="0" err="1" smtClean="0"/>
              <a:t>Buildings</a:t>
            </a:r>
            <a:r>
              <a:rPr lang="es-ES" sz="1800" dirty="0" smtClean="0"/>
              <a:t>: </a:t>
            </a:r>
            <a:r>
              <a:rPr lang="es-ES" sz="1800" dirty="0" err="1" smtClean="0"/>
              <a:t>churches</a:t>
            </a:r>
            <a:r>
              <a:rPr lang="es-ES" sz="1800" dirty="0" smtClean="0"/>
              <a:t> and </a:t>
            </a:r>
            <a:r>
              <a:rPr lang="es-ES" sz="1800" dirty="0" err="1" smtClean="0"/>
              <a:t>palaces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pic>
        <p:nvPicPr>
          <p:cNvPr id="21506" name="Picture 2" descr="http://janineantoine.weebly.com/uploads/2/4/2/6/24266556/360781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240832" cy="266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5.8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Renaissance</a:t>
            </a:r>
            <a:r>
              <a:rPr lang="es-ES" sz="3200" dirty="0" smtClean="0"/>
              <a:t> in </a:t>
            </a:r>
            <a:r>
              <a:rPr lang="es-ES" sz="3200" dirty="0" err="1" smtClean="0"/>
              <a:t>Italy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b="1" dirty="0" err="1" smtClean="0"/>
              <a:t>Periods</a:t>
            </a:r>
            <a:r>
              <a:rPr lang="es-ES" sz="2800" b="1" dirty="0" smtClean="0"/>
              <a:t>:</a:t>
            </a:r>
          </a:p>
          <a:p>
            <a:pPr algn="just">
              <a:buNone/>
            </a:pPr>
            <a:endParaRPr lang="es-ES" sz="2800" b="1" dirty="0" smtClean="0"/>
          </a:p>
          <a:p>
            <a:pPr algn="just">
              <a:buFontTx/>
              <a:buChar char="-"/>
            </a:pPr>
            <a:r>
              <a:rPr lang="es-ES" sz="2800" u="sng" dirty="0" err="1" smtClean="0"/>
              <a:t>Quattrocento</a:t>
            </a:r>
            <a:r>
              <a:rPr lang="es-ES" sz="2800" dirty="0" smtClean="0"/>
              <a:t> (15th </a:t>
            </a:r>
            <a:r>
              <a:rPr lang="es-ES" sz="2800" dirty="0" err="1" smtClean="0"/>
              <a:t>century</a:t>
            </a:r>
            <a:r>
              <a:rPr lang="es-ES" sz="2800" dirty="0" smtClean="0"/>
              <a:t>): </a:t>
            </a:r>
            <a:r>
              <a:rPr lang="es-ES" sz="2800" b="1" dirty="0" smtClean="0"/>
              <a:t>Florence</a:t>
            </a:r>
            <a:r>
              <a:rPr lang="es-ES" sz="2800" dirty="0" smtClean="0"/>
              <a:t> </a:t>
            </a:r>
            <a:r>
              <a:rPr lang="es-ES" sz="2800" dirty="0" err="1" smtClean="0"/>
              <a:t>was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birthplace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new </a:t>
            </a:r>
            <a:r>
              <a:rPr lang="es-ES" sz="2800" dirty="0" err="1" smtClean="0"/>
              <a:t>style</a:t>
            </a:r>
            <a:r>
              <a:rPr lang="es-ES" sz="2800" dirty="0" smtClean="0"/>
              <a:t>.</a:t>
            </a:r>
          </a:p>
          <a:p>
            <a:pPr algn="just">
              <a:buNone/>
            </a:pPr>
            <a:endParaRPr lang="es-ES" sz="2800" dirty="0" smtClean="0"/>
          </a:p>
          <a:p>
            <a:pPr lvl="2" algn="just"/>
            <a:r>
              <a:rPr lang="es-ES" sz="2000" b="1" dirty="0" err="1" smtClean="0"/>
              <a:t>Brunelleschi</a:t>
            </a:r>
            <a:r>
              <a:rPr lang="es-ES" sz="2000" dirty="0" smtClean="0"/>
              <a:t> </a:t>
            </a:r>
            <a:r>
              <a:rPr lang="es-ES" sz="2000" dirty="0" err="1" smtClean="0"/>
              <a:t>built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dome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i="1" dirty="0" err="1" smtClean="0"/>
              <a:t>Cathedral</a:t>
            </a:r>
            <a:r>
              <a:rPr lang="es-ES" sz="2000" i="1" dirty="0" smtClean="0"/>
              <a:t> of Florence </a:t>
            </a:r>
            <a:r>
              <a:rPr lang="es-ES" sz="2000" dirty="0" err="1" smtClean="0"/>
              <a:t>establishing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models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Renaissance</a:t>
            </a:r>
            <a:r>
              <a:rPr lang="es-ES" sz="2000" dirty="0" smtClean="0"/>
              <a:t> </a:t>
            </a:r>
            <a:r>
              <a:rPr lang="es-ES" sz="2000" dirty="0" err="1" smtClean="0"/>
              <a:t>churches</a:t>
            </a:r>
            <a:r>
              <a:rPr lang="es-ES" sz="2000" dirty="0" smtClean="0"/>
              <a:t>. </a:t>
            </a:r>
          </a:p>
          <a:p>
            <a:pPr lvl="2" algn="just"/>
            <a:endParaRPr lang="es-ES" sz="2000" dirty="0" smtClean="0"/>
          </a:p>
          <a:p>
            <a:pPr lvl="2" algn="just"/>
            <a:r>
              <a:rPr lang="es-ES" sz="2000" b="1" dirty="0" smtClean="0"/>
              <a:t>Alberti</a:t>
            </a:r>
            <a:r>
              <a:rPr lang="es-ES" sz="2000" dirty="0" smtClean="0"/>
              <a:t> </a:t>
            </a:r>
            <a:r>
              <a:rPr lang="es-ES" sz="2000" dirty="0" err="1" smtClean="0"/>
              <a:t>designed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façade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Church</a:t>
            </a:r>
            <a:r>
              <a:rPr lang="es-ES" sz="2000" dirty="0" smtClean="0"/>
              <a:t> </a:t>
            </a:r>
            <a:r>
              <a:rPr lang="es-ES" sz="2000" i="1" dirty="0" smtClean="0"/>
              <a:t>Santa </a:t>
            </a:r>
            <a:r>
              <a:rPr lang="es-ES" sz="2000" i="1" dirty="0" err="1" smtClean="0"/>
              <a:t>Maria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Novella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798</Words>
  <Application>Microsoft Office PowerPoint</Application>
  <PresentationFormat>Presentación en pantalla (4:3)</PresentationFormat>
  <Paragraphs>110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5.8 The Renaissance in Italy</vt:lpstr>
      <vt:lpstr>5.9 The Renaissance in Europe</vt:lpstr>
      <vt:lpstr>5.9 The Renaissance in Europe</vt:lpstr>
      <vt:lpstr>5.9 The Renaissance in Europe</vt:lpstr>
      <vt:lpstr>5.9 The Renaissance in Europe</vt:lpstr>
      <vt:lpstr>5.9 The Renaissance in Europe</vt:lpstr>
      <vt:lpstr>5.9 The Renaissance in Europe</vt:lpstr>
      <vt:lpstr>5.9 The Renaissance in Europe</vt:lpstr>
      <vt:lpstr>5.9 The Renaissance in Europe</vt:lpstr>
      <vt:lpstr>5.9 The Renaissance in Europe</vt:lpstr>
      <vt:lpstr>5.9 The Renaissance in Europe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5.8 The Renaissance in Italy</dc:title>
  <dc:creator>Javi</dc:creator>
  <cp:lastModifiedBy>Profesorado</cp:lastModifiedBy>
  <cp:revision>51</cp:revision>
  <dcterms:created xsi:type="dcterms:W3CDTF">2017-04-27T16:53:15Z</dcterms:created>
  <dcterms:modified xsi:type="dcterms:W3CDTF">2017-05-05T09:05:04Z</dcterms:modified>
</cp:coreProperties>
</file>