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8" r:id="rId5"/>
    <p:sldId id="258" r:id="rId6"/>
    <p:sldId id="265" r:id="rId7"/>
    <p:sldId id="259" r:id="rId8"/>
    <p:sldId id="269" r:id="rId9"/>
    <p:sldId id="260" r:id="rId10"/>
    <p:sldId id="261" r:id="rId11"/>
    <p:sldId id="270" r:id="rId12"/>
    <p:sldId id="262" r:id="rId13"/>
    <p:sldId id="26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02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32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319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99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35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05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81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045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40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610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18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97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860C-5A15-4D4B-994B-7597ADE5D6F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5298D-242A-4F62-AB1E-C1663DA950E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77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6.7 </a:t>
            </a:r>
            <a:r>
              <a:rPr lang="en-US" sz="7200" dirty="0" smtClean="0"/>
              <a:t>The </a:t>
            </a:r>
            <a:r>
              <a:rPr lang="en-US" sz="7200" dirty="0" smtClean="0"/>
              <a:t>United </a:t>
            </a:r>
            <a:r>
              <a:rPr lang="en-US" sz="7200" dirty="0" smtClean="0"/>
              <a:t>Nations</a:t>
            </a:r>
            <a:endParaRPr lang="en-US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81261"/>
            <a:ext cx="51339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99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International Court </a:t>
            </a:r>
            <a:r>
              <a:rPr lang="en-US" dirty="0"/>
              <a:t>of Justice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Also known as “The Hague” or “World Court”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It is the only one of UN’s 6 main organs NOT located in New York City. It is located in The Netherlands.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Is the main justice organ of the UN and settles disputes among countries, not people</a:t>
            </a:r>
          </a:p>
          <a:p>
            <a:r>
              <a:rPr lang="en-US" b="0" dirty="0" smtClean="0"/>
              <a:t>This body provides legal opinions on cases and on the </a:t>
            </a:r>
            <a:r>
              <a:rPr lang="en-US" dirty="0"/>
              <a:t>i</a:t>
            </a:r>
            <a:r>
              <a:rPr lang="en-US" b="0" dirty="0" smtClean="0"/>
              <a:t>nterpretation of International Treaties.</a:t>
            </a:r>
          </a:p>
          <a:p>
            <a:r>
              <a:rPr lang="en-US" altLang="en-US" dirty="0" smtClean="0"/>
              <a:t>Participation by states in a proceeding is voluntary, but if a state agrees to participate, it is obligated to comply with the Court’s decision</a:t>
            </a:r>
          </a:p>
          <a:p>
            <a:r>
              <a:rPr lang="en-US" b="0" dirty="0" smtClean="0"/>
              <a:t>15 judges are elected by the General Assembly for their judicial expertise; they do not represent their countries.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5744" y="5715000"/>
            <a:ext cx="7162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Peace Palace in The Hague, </a:t>
            </a:r>
            <a:r>
              <a:rPr lang="en-US" dirty="0"/>
              <a:t>N</a:t>
            </a:r>
            <a:r>
              <a:rPr lang="en-US" dirty="0" smtClean="0"/>
              <a:t>etherlands</a:t>
            </a:r>
            <a:endParaRPr lang="en-US" dirty="0"/>
          </a:p>
        </p:txBody>
      </p:sp>
      <p:pic>
        <p:nvPicPr>
          <p:cNvPr id="2050" name="Picture 2" descr="http://upload.wikimedia.org/wikipedia/commons/f/fb/International_Court_of_Ju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228600"/>
            <a:ext cx="7297944" cy="5442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</a:t>
            </a:r>
            <a:r>
              <a:rPr lang="en-US" dirty="0" smtClean="0"/>
              <a:t>and Social </a:t>
            </a:r>
            <a:r>
              <a:rPr lang="en-US" dirty="0"/>
              <a:t>Council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Coordinates the economic and social work of the United Nations and the UN family of organizations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Plays key role in fostering international cooperation for development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Has 54 members, elected by General Assembly for three-year terms </a:t>
            </a:r>
          </a:p>
          <a:p>
            <a:r>
              <a:rPr lang="en-US" b="0" dirty="0" smtClean="0"/>
              <a:t>This Body regularly works with Non- Governmental Organizations (NGOs).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Trusteeship </a:t>
            </a:r>
            <a:r>
              <a:rPr lang="en-US" dirty="0" smtClean="0"/>
              <a:t>Council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Was established after WWII to provide international supervision for 11 Trust Territories to ensure that adequate steps were taken to prepare the Territories for self-government or independence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Trusteeship Council no longer meets. It was suspended on Nov. 1, 1994 when Palau, the last trust territory, became independent.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It </a:t>
            </a:r>
            <a:r>
              <a:rPr lang="en-US" altLang="en-US" dirty="0"/>
              <a:t>c</a:t>
            </a:r>
            <a:r>
              <a:rPr lang="en-US" altLang="en-US" dirty="0" smtClean="0"/>
              <a:t>an meet when requested to by the</a:t>
            </a:r>
            <a:r>
              <a:rPr lang="en-US" dirty="0" smtClean="0"/>
              <a:t> majority of its members or when requested by the General Assembly or the Security Council.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Made up of the same 5 permanent members as those of the Security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50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UN’s Sustainable Development Goals for 2030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untribune.com/wp-content/uploads/2015/08/SD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0"/>
            <a:ext cx="8939033" cy="4423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810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7" y="76200"/>
            <a:ext cx="8229600" cy="914400"/>
          </a:xfrm>
        </p:spPr>
        <p:txBody>
          <a:bodyPr/>
          <a:lstStyle/>
          <a:p>
            <a:r>
              <a:rPr lang="en-US" dirty="0" smtClean="0"/>
              <a:t>United Nations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038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UN was created in response to WWII after the failure of the League of Nations.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Out of WWII came a need for a worldwide forum where nations would be able to communicate peacefully – hence, the United Nations!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Today it’s comprised of 193 nations, called “member states.”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UN officially came into existence on October 24, 1945 at the San Francisco Conference.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43446"/>
            <a:ext cx="3533775" cy="213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86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UN’S Purposes: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 </a:t>
            </a:r>
            <a:r>
              <a:rPr lang="en-US" dirty="0"/>
              <a:t>maintain international </a:t>
            </a:r>
            <a:r>
              <a:rPr lang="en-US" dirty="0" smtClean="0"/>
              <a:t>peace and security </a:t>
            </a:r>
            <a:endParaRPr lang="en-US" dirty="0"/>
          </a:p>
          <a:p>
            <a:pPr lvl="0"/>
            <a:r>
              <a:rPr lang="en-US" dirty="0"/>
              <a:t>To develop friendly relations </a:t>
            </a:r>
            <a:r>
              <a:rPr lang="en-US" dirty="0" smtClean="0"/>
              <a:t>among </a:t>
            </a:r>
            <a:r>
              <a:rPr lang="en-US" dirty="0"/>
              <a:t>nations</a:t>
            </a:r>
          </a:p>
          <a:p>
            <a:pPr lvl="0"/>
            <a:r>
              <a:rPr lang="en-US" dirty="0"/>
              <a:t>To cooperate in solving international problems </a:t>
            </a:r>
            <a:r>
              <a:rPr lang="en-US" dirty="0" smtClean="0"/>
              <a:t> </a:t>
            </a:r>
            <a:r>
              <a:rPr lang="en-US" dirty="0"/>
              <a:t>and in promoting respect for human </a:t>
            </a:r>
            <a:r>
              <a:rPr lang="en-US" dirty="0" smtClean="0"/>
              <a:t>rights</a:t>
            </a:r>
            <a:endParaRPr lang="en-US" dirty="0"/>
          </a:p>
          <a:p>
            <a:r>
              <a:rPr lang="en-US" dirty="0" smtClean="0"/>
              <a:t>Specific issues are carried out by the UN´s agencies like UNHCR (refugees), UNICEF (childhood) or UNESCO (cultural heritage).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3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Main Organs of the 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The Secretariat</a:t>
            </a:r>
          </a:p>
          <a:p>
            <a:r>
              <a:rPr lang="en-US" altLang="en-US" b="1" dirty="0" smtClean="0"/>
              <a:t>General Assembly</a:t>
            </a:r>
          </a:p>
          <a:p>
            <a:r>
              <a:rPr lang="en-US" altLang="en-US" b="1" dirty="0" smtClean="0"/>
              <a:t>Security Council</a:t>
            </a:r>
          </a:p>
          <a:p>
            <a:r>
              <a:rPr lang="en-US" altLang="en-US" b="1" dirty="0" smtClean="0"/>
              <a:t>The International Court of Justice</a:t>
            </a:r>
          </a:p>
          <a:p>
            <a:pPr lvl="1"/>
            <a:r>
              <a:rPr lang="en-US" altLang="en-US" b="1" dirty="0" smtClean="0"/>
              <a:t>Also known as The Hague</a:t>
            </a:r>
          </a:p>
          <a:p>
            <a:r>
              <a:rPr lang="en-US" altLang="en-US" b="1" dirty="0" smtClean="0"/>
              <a:t>Economic and Social Council</a:t>
            </a:r>
          </a:p>
          <a:p>
            <a:r>
              <a:rPr lang="en-US" altLang="en-US" dirty="0" smtClean="0"/>
              <a:t>Trusteeship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5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/>
          <a:lstStyle/>
          <a:p>
            <a:r>
              <a:rPr lang="en-US" dirty="0" smtClean="0"/>
              <a:t>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Secretariat is made up of </a:t>
            </a:r>
            <a:r>
              <a:rPr lang="en-US" dirty="0"/>
              <a:t>a</a:t>
            </a:r>
            <a:r>
              <a:rPr lang="en-US" dirty="0" smtClean="0"/>
              <a:t>bout 43,000 people around the world and is headed by Secretary-General</a:t>
            </a:r>
          </a:p>
          <a:p>
            <a:r>
              <a:rPr lang="en-US" dirty="0" smtClean="0"/>
              <a:t>Although in different countries, they answer to the UN alone &amp; take an oath not to seek or receive instructions from any Government or outside authority.</a:t>
            </a:r>
          </a:p>
          <a:p>
            <a:r>
              <a:rPr lang="en-US" altLang="en-US" dirty="0" smtClean="0"/>
              <a:t>Duty stations include the UN headquarters in New York, as well as Geneva, Vienna, Nairobi, and other locations.</a:t>
            </a:r>
            <a:endParaRPr lang="en-US" dirty="0" smtClean="0"/>
          </a:p>
          <a:p>
            <a:r>
              <a:rPr lang="en-US" dirty="0" smtClean="0"/>
              <a:t>The Secretariat carry out the day-to-day operations of the UN. </a:t>
            </a:r>
          </a:p>
          <a:p>
            <a:pPr lvl="1"/>
            <a:r>
              <a:rPr lang="en-US" dirty="0" smtClean="0"/>
              <a:t>Ex: Keeping the peace, mediating international disputes, researching human rights, keeping media informed of UN’s activities, translate speeches/documents</a:t>
            </a:r>
          </a:p>
          <a:p>
            <a:r>
              <a:rPr lang="en-US" dirty="0" smtClean="0"/>
              <a:t>This body does not vote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2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Secretary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943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Secretary-Generals are elected by the General Assembly and serve 5-year terms. </a:t>
            </a:r>
          </a:p>
          <a:p>
            <a:r>
              <a:rPr lang="en-US" sz="3500" dirty="0" smtClean="0"/>
              <a:t>The Secretary General provides overall administrative guidance to the Secretariat. </a:t>
            </a:r>
          </a:p>
          <a:p>
            <a:r>
              <a:rPr lang="en-US" sz="3500" dirty="0" smtClean="0"/>
              <a:t>The current Secretary General is Ban Ki-moon. He is from South Korea.</a:t>
            </a:r>
          </a:p>
          <a:p>
            <a:r>
              <a:rPr lang="en-US" sz="3500" dirty="0" smtClean="0"/>
              <a:t>Ban Ki-moon was elected the eighth Secretary-General on October 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, 2006. </a:t>
            </a:r>
          </a:p>
          <a:p>
            <a:r>
              <a:rPr lang="en-US" sz="3500" dirty="0" smtClean="0"/>
              <a:t>He was re-elected in 2011, and will serve until December 2016.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4999"/>
            <a:ext cx="2694710" cy="33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54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Assembly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Also known as the “Parliament of Nations”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Each member state has one vote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Decision on key issues are decided by two-thirds majority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All other votes are decided by simple majority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Holds annual sessions from September to December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If necessary emergency sessions can be called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Has six main committees who carry out various tasks when the Assembly is not meeting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>
                <a:ea typeface="ＭＳ Ｐゴシック" pitchFamily="34" charset="-128"/>
              </a:rPr>
              <a:t>Makes decisions on many types of issues, such as international security, climate change, global trading, etc… 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This is what YOU will be doing with Global Classrooms!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68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60544" cy="5440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2382" y="5943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UN’s General Assembly in session in New York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780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Security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0" dirty="0" smtClean="0"/>
              <a:t>Fifteen Council members—five that are permanent</a:t>
            </a:r>
          </a:p>
          <a:p>
            <a:pPr lvl="1">
              <a:lnSpc>
                <a:spcPct val="90000"/>
              </a:lnSpc>
            </a:pPr>
            <a:r>
              <a:rPr lang="en-US" altLang="en-US" sz="2400" b="0" dirty="0" smtClean="0"/>
              <a:t>China </a:t>
            </a:r>
          </a:p>
          <a:p>
            <a:pPr lvl="1">
              <a:lnSpc>
                <a:spcPct val="90000"/>
              </a:lnSpc>
            </a:pPr>
            <a:r>
              <a:rPr lang="en-US" altLang="en-US" sz="2400" b="0" dirty="0" smtClean="0"/>
              <a:t>France</a:t>
            </a:r>
          </a:p>
          <a:p>
            <a:pPr lvl="1">
              <a:lnSpc>
                <a:spcPct val="90000"/>
              </a:lnSpc>
            </a:pPr>
            <a:r>
              <a:rPr lang="en-US" altLang="en-US" sz="2400" b="0" dirty="0" smtClean="0"/>
              <a:t>Russian Federation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b="0" dirty="0" smtClean="0"/>
              <a:t>United Kingdom</a:t>
            </a:r>
          </a:p>
          <a:p>
            <a:pPr lvl="1">
              <a:lnSpc>
                <a:spcPct val="90000"/>
              </a:lnSpc>
            </a:pPr>
            <a:r>
              <a:rPr lang="en-US" altLang="en-US" sz="2400" b="0" dirty="0" smtClean="0"/>
              <a:t>United States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</a:t>
            </a:r>
            <a:r>
              <a:rPr lang="en-US" altLang="en-US" sz="2400" b="0" dirty="0" smtClean="0"/>
              <a:t>ther Council members are elected by the General Assembly for two year terms</a:t>
            </a:r>
          </a:p>
          <a:p>
            <a:r>
              <a:rPr lang="en-US" sz="2400" b="0" dirty="0" smtClean="0"/>
              <a:t>Discusses issues of Peace and Security. </a:t>
            </a:r>
          </a:p>
          <a:p>
            <a:r>
              <a:rPr lang="en-US" sz="2400" b="0" dirty="0" smtClean="0"/>
              <a:t>Members must be available at a moments notice in case of crisis</a:t>
            </a:r>
          </a:p>
          <a:p>
            <a:r>
              <a:rPr lang="en-US" altLang="en-US" sz="2400" b="0" dirty="0" smtClean="0"/>
              <a:t>Simple majority vote</a:t>
            </a:r>
          </a:p>
          <a:p>
            <a:r>
              <a:rPr lang="en-US" altLang="en-US" sz="2400" b="0" dirty="0" smtClean="0"/>
              <a:t>Decisions made are legally binding and may be enforced by sanctions (only UN organ like this!)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54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776</Words>
  <Application>Microsoft Office PowerPoint</Application>
  <PresentationFormat>Presentación en pantalla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6.7 The United Nations</vt:lpstr>
      <vt:lpstr>United Nations </vt:lpstr>
      <vt:lpstr>The UN’S Purposes:</vt:lpstr>
      <vt:lpstr>6 Main Organs of the UN</vt:lpstr>
      <vt:lpstr>Secretariat</vt:lpstr>
      <vt:lpstr> Secretary General</vt:lpstr>
      <vt:lpstr>General Assembly </vt:lpstr>
      <vt:lpstr>Diapositiva 8</vt:lpstr>
      <vt:lpstr>Security Council</vt:lpstr>
      <vt:lpstr> International Court of Justice  </vt:lpstr>
      <vt:lpstr>Diapositiva 11</vt:lpstr>
      <vt:lpstr>Economic and Social Council  </vt:lpstr>
      <vt:lpstr>Trusteeship Council  </vt:lpstr>
      <vt:lpstr>UN’s Sustainable Development Goals for 2030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Hunkler</dc:creator>
  <cp:lastModifiedBy>Profesorado</cp:lastModifiedBy>
  <cp:revision>32</cp:revision>
  <dcterms:created xsi:type="dcterms:W3CDTF">2013-09-23T12:38:27Z</dcterms:created>
  <dcterms:modified xsi:type="dcterms:W3CDTF">2017-05-05T11:43:28Z</dcterms:modified>
</cp:coreProperties>
</file>